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Alfa Slab One" panose="020B0604020202020204" charset="0"/>
      <p:regular r:id="rId17"/>
    </p:embeddedFont>
    <p:embeddedFont>
      <p:font typeface="Proxima Nova"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f3767df4cb_0_4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f3767df4cb_0_4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f3767df4cb_0_4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f3767df4cb_0_4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f3767df4cb_0_5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f3767df4cb_0_5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f3767df4cb_0_5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f3767df4cb_0_5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f3767df4cb_0_5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f3767df4cb_0_5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1f3767df4cb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1f3767df4cb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f3767df4cb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f3767df4cb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f3767df4cb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f3767df4cb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3767df4c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3767df4c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f3767df4cb_0_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f3767df4cb_0_4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f3767df4cb_0_4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f3767df4cb_0_4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f3767df4cb_0_4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f3767df4cb_0_4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f3767df4cb_0_4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f3767df4cb_0_4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400"/>
              <a:buNone/>
              <a:defRPr sz="5400"/>
            </a:lvl1pPr>
            <a:lvl2pPr lvl="1" algn="ctr" rtl="0">
              <a:spcBef>
                <a:spcPts val="0"/>
              </a:spcBef>
              <a:spcAft>
                <a:spcPts val="0"/>
              </a:spcAft>
              <a:buSzPts val="5400"/>
              <a:buNone/>
              <a:defRPr sz="5400"/>
            </a:lvl2pPr>
            <a:lvl3pPr lvl="2" algn="ctr" rtl="0">
              <a:spcBef>
                <a:spcPts val="0"/>
              </a:spcBef>
              <a:spcAft>
                <a:spcPts val="0"/>
              </a:spcAft>
              <a:buSzPts val="5400"/>
              <a:buNone/>
              <a:defRPr sz="5400"/>
            </a:lvl3pPr>
            <a:lvl4pPr lvl="3" algn="ctr" rtl="0">
              <a:spcBef>
                <a:spcPts val="0"/>
              </a:spcBef>
              <a:spcAft>
                <a:spcPts val="0"/>
              </a:spcAft>
              <a:buSzPts val="5400"/>
              <a:buNone/>
              <a:defRPr sz="5400"/>
            </a:lvl4pPr>
            <a:lvl5pPr lvl="4" algn="ctr" rtl="0">
              <a:spcBef>
                <a:spcPts val="0"/>
              </a:spcBef>
              <a:spcAft>
                <a:spcPts val="0"/>
              </a:spcAft>
              <a:buSzPts val="5400"/>
              <a:buNone/>
              <a:defRPr sz="5400"/>
            </a:lvl5pPr>
            <a:lvl6pPr lvl="5" algn="ctr" rtl="0">
              <a:spcBef>
                <a:spcPts val="0"/>
              </a:spcBef>
              <a:spcAft>
                <a:spcPts val="0"/>
              </a:spcAft>
              <a:buSzPts val="5400"/>
              <a:buNone/>
              <a:defRPr sz="5400"/>
            </a:lvl6pPr>
            <a:lvl7pPr lvl="6" algn="ctr" rtl="0">
              <a:spcBef>
                <a:spcPts val="0"/>
              </a:spcBef>
              <a:spcAft>
                <a:spcPts val="0"/>
              </a:spcAft>
              <a:buSzPts val="5400"/>
              <a:buNone/>
              <a:defRPr sz="5400"/>
            </a:lvl7pPr>
            <a:lvl8pPr lvl="7" algn="ctr" rtl="0">
              <a:spcBef>
                <a:spcPts val="0"/>
              </a:spcBef>
              <a:spcAft>
                <a:spcPts val="0"/>
              </a:spcAft>
              <a:buSzPts val="5400"/>
              <a:buNone/>
              <a:defRPr sz="5400"/>
            </a:lvl8pPr>
            <a:lvl9pPr lvl="8" algn="ctr" rtl="0">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400"/>
              <a:buNone/>
              <a:defRPr sz="2400"/>
            </a:lvl1pPr>
            <a:lvl2pPr lvl="1" algn="ctr" rtl="0">
              <a:lnSpc>
                <a:spcPct val="100000"/>
              </a:lnSpc>
              <a:spcBef>
                <a:spcPts val="0"/>
              </a:spcBef>
              <a:spcAft>
                <a:spcPts val="0"/>
              </a:spcAft>
              <a:buSzPts val="2400"/>
              <a:buNone/>
              <a:defRPr sz="2400"/>
            </a:lvl2pPr>
            <a:lvl3pPr lvl="2" algn="ctr" rtl="0">
              <a:lnSpc>
                <a:spcPct val="100000"/>
              </a:lnSpc>
              <a:spcBef>
                <a:spcPts val="0"/>
              </a:spcBef>
              <a:spcAft>
                <a:spcPts val="0"/>
              </a:spcAft>
              <a:buSzPts val="2400"/>
              <a:buNone/>
              <a:defRPr sz="2400"/>
            </a:lvl3pPr>
            <a:lvl4pPr lvl="3" algn="ctr" rtl="0">
              <a:lnSpc>
                <a:spcPct val="100000"/>
              </a:lnSpc>
              <a:spcBef>
                <a:spcPts val="0"/>
              </a:spcBef>
              <a:spcAft>
                <a:spcPts val="0"/>
              </a:spcAft>
              <a:buSzPts val="2400"/>
              <a:buNone/>
              <a:defRPr sz="2400"/>
            </a:lvl4pPr>
            <a:lvl5pPr lvl="4" algn="ctr" rtl="0">
              <a:lnSpc>
                <a:spcPct val="100000"/>
              </a:lnSpc>
              <a:spcBef>
                <a:spcPts val="0"/>
              </a:spcBef>
              <a:spcAft>
                <a:spcPts val="0"/>
              </a:spcAft>
              <a:buSzPts val="2400"/>
              <a:buNone/>
              <a:defRPr sz="2400"/>
            </a:lvl5pPr>
            <a:lvl6pPr lvl="5" algn="ctr" rtl="0">
              <a:lnSpc>
                <a:spcPct val="100000"/>
              </a:lnSpc>
              <a:spcBef>
                <a:spcPts val="0"/>
              </a:spcBef>
              <a:spcAft>
                <a:spcPts val="0"/>
              </a:spcAft>
              <a:buSzPts val="2400"/>
              <a:buNone/>
              <a:defRPr sz="2400"/>
            </a:lvl6pPr>
            <a:lvl7pPr lvl="6" algn="ctr" rtl="0">
              <a:lnSpc>
                <a:spcPct val="100000"/>
              </a:lnSpc>
              <a:spcBef>
                <a:spcPts val="0"/>
              </a:spcBef>
              <a:spcAft>
                <a:spcPts val="0"/>
              </a:spcAft>
              <a:buSzPts val="2400"/>
              <a:buNone/>
              <a:defRPr sz="2400"/>
            </a:lvl7pPr>
            <a:lvl8pPr lvl="7" algn="ctr" rtl="0">
              <a:lnSpc>
                <a:spcPct val="100000"/>
              </a:lnSpc>
              <a:spcBef>
                <a:spcPts val="0"/>
              </a:spcBef>
              <a:spcAft>
                <a:spcPts val="0"/>
              </a:spcAft>
              <a:buSzPts val="2400"/>
              <a:buNone/>
              <a:defRPr sz="2400"/>
            </a:lvl8pPr>
            <a:lvl9pPr lvl="8" algn="ctr" rtl="0">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rmAutofit/>
          </a:bodyPr>
          <a:lstStyle>
            <a:lvl1pPr lvl="0" algn="ctr" rtl="0">
              <a:spcBef>
                <a:spcPts val="0"/>
              </a:spcBef>
              <a:spcAft>
                <a:spcPts val="0"/>
              </a:spcAft>
              <a:buClr>
                <a:schemeClr val="dk1"/>
              </a:buClr>
              <a:buSzPts val="11000"/>
              <a:buNone/>
              <a:defRPr sz="11000">
                <a:solidFill>
                  <a:schemeClr val="dk1"/>
                </a:solidFill>
              </a:defRPr>
            </a:lvl1pPr>
            <a:lvl2pPr lvl="1" algn="ctr" rtl="0">
              <a:spcBef>
                <a:spcPts val="0"/>
              </a:spcBef>
              <a:spcAft>
                <a:spcPts val="0"/>
              </a:spcAft>
              <a:buClr>
                <a:schemeClr val="dk1"/>
              </a:buClr>
              <a:buSzPts val="11000"/>
              <a:buNone/>
              <a:defRPr sz="11000">
                <a:solidFill>
                  <a:schemeClr val="dk1"/>
                </a:solidFill>
              </a:defRPr>
            </a:lvl2pPr>
            <a:lvl3pPr lvl="2" algn="ctr" rtl="0">
              <a:spcBef>
                <a:spcPts val="0"/>
              </a:spcBef>
              <a:spcAft>
                <a:spcPts val="0"/>
              </a:spcAft>
              <a:buClr>
                <a:schemeClr val="dk1"/>
              </a:buClr>
              <a:buSzPts val="11000"/>
              <a:buNone/>
              <a:defRPr sz="11000">
                <a:solidFill>
                  <a:schemeClr val="dk1"/>
                </a:solidFill>
              </a:defRPr>
            </a:lvl3pPr>
            <a:lvl4pPr lvl="3" algn="ctr" rtl="0">
              <a:spcBef>
                <a:spcPts val="0"/>
              </a:spcBef>
              <a:spcAft>
                <a:spcPts val="0"/>
              </a:spcAft>
              <a:buClr>
                <a:schemeClr val="dk1"/>
              </a:buClr>
              <a:buSzPts val="11000"/>
              <a:buNone/>
              <a:defRPr sz="11000">
                <a:solidFill>
                  <a:schemeClr val="dk1"/>
                </a:solidFill>
              </a:defRPr>
            </a:lvl4pPr>
            <a:lvl5pPr lvl="4" algn="ctr" rtl="0">
              <a:spcBef>
                <a:spcPts val="0"/>
              </a:spcBef>
              <a:spcAft>
                <a:spcPts val="0"/>
              </a:spcAft>
              <a:buClr>
                <a:schemeClr val="dk1"/>
              </a:buClr>
              <a:buSzPts val="11000"/>
              <a:buNone/>
              <a:defRPr sz="11000">
                <a:solidFill>
                  <a:schemeClr val="dk1"/>
                </a:solidFill>
              </a:defRPr>
            </a:lvl5pPr>
            <a:lvl6pPr lvl="5" algn="ctr" rtl="0">
              <a:spcBef>
                <a:spcPts val="0"/>
              </a:spcBef>
              <a:spcAft>
                <a:spcPts val="0"/>
              </a:spcAft>
              <a:buClr>
                <a:schemeClr val="dk1"/>
              </a:buClr>
              <a:buSzPts val="11000"/>
              <a:buNone/>
              <a:defRPr sz="11000">
                <a:solidFill>
                  <a:schemeClr val="dk1"/>
                </a:solidFill>
              </a:defRPr>
            </a:lvl6pPr>
            <a:lvl7pPr lvl="6" algn="ctr" rtl="0">
              <a:spcBef>
                <a:spcPts val="0"/>
              </a:spcBef>
              <a:spcAft>
                <a:spcPts val="0"/>
              </a:spcAft>
              <a:buClr>
                <a:schemeClr val="dk1"/>
              </a:buClr>
              <a:buSzPts val="11000"/>
              <a:buNone/>
              <a:defRPr sz="11000">
                <a:solidFill>
                  <a:schemeClr val="dk1"/>
                </a:solidFill>
              </a:defRPr>
            </a:lvl7pPr>
            <a:lvl8pPr lvl="7" algn="ctr" rtl="0">
              <a:spcBef>
                <a:spcPts val="0"/>
              </a:spcBef>
              <a:spcAft>
                <a:spcPts val="0"/>
              </a:spcAft>
              <a:buClr>
                <a:schemeClr val="dk1"/>
              </a:buClr>
              <a:buSzPts val="11000"/>
              <a:buNone/>
              <a:defRPr sz="11000">
                <a:solidFill>
                  <a:schemeClr val="dk1"/>
                </a:solidFill>
              </a:defRPr>
            </a:lvl8pPr>
            <a:lvl9pPr lvl="8" algn="ctr" rtl="0">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6800"/>
              <a:buNone/>
              <a:defRPr sz="6800">
                <a:solidFill>
                  <a:schemeClr val="lt1"/>
                </a:solidFill>
              </a:defRPr>
            </a:lvl1pPr>
            <a:lvl2pPr lvl="1" rtl="0">
              <a:spcBef>
                <a:spcPts val="0"/>
              </a:spcBef>
              <a:spcAft>
                <a:spcPts val="0"/>
              </a:spcAft>
              <a:buClr>
                <a:schemeClr val="lt1"/>
              </a:buClr>
              <a:buSzPts val="6800"/>
              <a:buNone/>
              <a:defRPr sz="6800">
                <a:solidFill>
                  <a:schemeClr val="lt1"/>
                </a:solidFill>
              </a:defRPr>
            </a:lvl2pPr>
            <a:lvl3pPr lvl="2" rtl="0">
              <a:spcBef>
                <a:spcPts val="0"/>
              </a:spcBef>
              <a:spcAft>
                <a:spcPts val="0"/>
              </a:spcAft>
              <a:buClr>
                <a:schemeClr val="lt1"/>
              </a:buClr>
              <a:buSzPts val="6800"/>
              <a:buNone/>
              <a:defRPr sz="6800">
                <a:solidFill>
                  <a:schemeClr val="lt1"/>
                </a:solidFill>
              </a:defRPr>
            </a:lvl3pPr>
            <a:lvl4pPr lvl="3" rtl="0">
              <a:spcBef>
                <a:spcPts val="0"/>
              </a:spcBef>
              <a:spcAft>
                <a:spcPts val="0"/>
              </a:spcAft>
              <a:buClr>
                <a:schemeClr val="lt1"/>
              </a:buClr>
              <a:buSzPts val="6800"/>
              <a:buNone/>
              <a:defRPr sz="6800">
                <a:solidFill>
                  <a:schemeClr val="lt1"/>
                </a:solidFill>
              </a:defRPr>
            </a:lvl4pPr>
            <a:lvl5pPr lvl="4" rtl="0">
              <a:spcBef>
                <a:spcPts val="0"/>
              </a:spcBef>
              <a:spcAft>
                <a:spcPts val="0"/>
              </a:spcAft>
              <a:buClr>
                <a:schemeClr val="lt1"/>
              </a:buClr>
              <a:buSzPts val="6800"/>
              <a:buNone/>
              <a:defRPr sz="6800">
                <a:solidFill>
                  <a:schemeClr val="lt1"/>
                </a:solidFill>
              </a:defRPr>
            </a:lvl5pPr>
            <a:lvl6pPr lvl="5" rtl="0">
              <a:spcBef>
                <a:spcPts val="0"/>
              </a:spcBef>
              <a:spcAft>
                <a:spcPts val="0"/>
              </a:spcAft>
              <a:buClr>
                <a:schemeClr val="lt1"/>
              </a:buClr>
              <a:buSzPts val="6800"/>
              <a:buNone/>
              <a:defRPr sz="6800">
                <a:solidFill>
                  <a:schemeClr val="lt1"/>
                </a:solidFill>
              </a:defRPr>
            </a:lvl6pPr>
            <a:lvl7pPr lvl="6" rtl="0">
              <a:spcBef>
                <a:spcPts val="0"/>
              </a:spcBef>
              <a:spcAft>
                <a:spcPts val="0"/>
              </a:spcAft>
              <a:buClr>
                <a:schemeClr val="lt1"/>
              </a:buClr>
              <a:buSzPts val="6800"/>
              <a:buNone/>
              <a:defRPr sz="6800">
                <a:solidFill>
                  <a:schemeClr val="lt1"/>
                </a:solidFill>
              </a:defRPr>
            </a:lvl7pPr>
            <a:lvl8pPr lvl="7" rtl="0">
              <a:spcBef>
                <a:spcPts val="0"/>
              </a:spcBef>
              <a:spcAft>
                <a:spcPts val="0"/>
              </a:spcAft>
              <a:buClr>
                <a:schemeClr val="lt1"/>
              </a:buClr>
              <a:buSzPts val="6800"/>
              <a:buNone/>
              <a:defRPr sz="6800">
                <a:solidFill>
                  <a:schemeClr val="lt1"/>
                </a:solidFill>
              </a:defRPr>
            </a:lvl8pPr>
            <a:lvl9pPr lvl="8" rtl="0">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3800"/>
              <a:buNone/>
              <a:defRPr sz="3800"/>
            </a:lvl1pPr>
            <a:lvl2pPr lvl="1" algn="ctr" rtl="0">
              <a:spcBef>
                <a:spcPts val="0"/>
              </a:spcBef>
              <a:spcAft>
                <a:spcPts val="0"/>
              </a:spcAft>
              <a:buSzPts val="3800"/>
              <a:buNone/>
              <a:defRPr sz="3800"/>
            </a:lvl2pPr>
            <a:lvl3pPr lvl="2" algn="ctr" rtl="0">
              <a:spcBef>
                <a:spcPts val="0"/>
              </a:spcBef>
              <a:spcAft>
                <a:spcPts val="0"/>
              </a:spcAft>
              <a:buSzPts val="3800"/>
              <a:buNone/>
              <a:defRPr sz="3800"/>
            </a:lvl3pPr>
            <a:lvl4pPr lvl="3" algn="ctr" rtl="0">
              <a:spcBef>
                <a:spcPts val="0"/>
              </a:spcBef>
              <a:spcAft>
                <a:spcPts val="0"/>
              </a:spcAft>
              <a:buSzPts val="3800"/>
              <a:buNone/>
              <a:defRPr sz="3800"/>
            </a:lvl4pPr>
            <a:lvl5pPr lvl="4" algn="ctr" rtl="0">
              <a:spcBef>
                <a:spcPts val="0"/>
              </a:spcBef>
              <a:spcAft>
                <a:spcPts val="0"/>
              </a:spcAft>
              <a:buSzPts val="3800"/>
              <a:buNone/>
              <a:defRPr sz="3800"/>
            </a:lvl5pPr>
            <a:lvl6pPr lvl="5" algn="ctr" rtl="0">
              <a:spcBef>
                <a:spcPts val="0"/>
              </a:spcBef>
              <a:spcAft>
                <a:spcPts val="0"/>
              </a:spcAft>
              <a:buSzPts val="3800"/>
              <a:buNone/>
              <a:defRPr sz="3800"/>
            </a:lvl6pPr>
            <a:lvl7pPr lvl="6" algn="ctr" rtl="0">
              <a:spcBef>
                <a:spcPts val="0"/>
              </a:spcBef>
              <a:spcAft>
                <a:spcPts val="0"/>
              </a:spcAft>
              <a:buSzPts val="3800"/>
              <a:buNone/>
              <a:defRPr sz="3800"/>
            </a:lvl7pPr>
            <a:lvl8pPr lvl="7" algn="ctr" rtl="0">
              <a:spcBef>
                <a:spcPts val="0"/>
              </a:spcBef>
              <a:spcAft>
                <a:spcPts val="0"/>
              </a:spcAft>
              <a:buSzPts val="3800"/>
              <a:buNone/>
              <a:defRPr sz="3800"/>
            </a:lvl8pPr>
            <a:lvl9pPr lvl="8" algn="ctr" rtl="0">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k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latin typeface="Proxima Nova"/>
                <a:ea typeface="Proxima Nova"/>
                <a:cs typeface="Proxima Nova"/>
                <a:sym typeface="Proxima Nova"/>
              </a:defRPr>
            </a:lvl1pPr>
            <a:lvl2pPr lvl="1" algn="r" rtl="0">
              <a:buNone/>
              <a:defRPr sz="1000">
                <a:solidFill>
                  <a:schemeClr val="dk2"/>
                </a:solidFill>
                <a:latin typeface="Proxima Nova"/>
                <a:ea typeface="Proxima Nova"/>
                <a:cs typeface="Proxima Nova"/>
                <a:sym typeface="Proxima Nova"/>
              </a:defRPr>
            </a:lvl2pPr>
            <a:lvl3pPr lvl="2" algn="r" rtl="0">
              <a:buNone/>
              <a:defRPr sz="1000">
                <a:solidFill>
                  <a:schemeClr val="dk2"/>
                </a:solidFill>
                <a:latin typeface="Proxima Nova"/>
                <a:ea typeface="Proxima Nova"/>
                <a:cs typeface="Proxima Nova"/>
                <a:sym typeface="Proxima Nova"/>
              </a:defRPr>
            </a:lvl3pPr>
            <a:lvl4pPr lvl="3" algn="r" rtl="0">
              <a:buNone/>
              <a:defRPr sz="1000">
                <a:solidFill>
                  <a:schemeClr val="dk2"/>
                </a:solidFill>
                <a:latin typeface="Proxima Nova"/>
                <a:ea typeface="Proxima Nova"/>
                <a:cs typeface="Proxima Nova"/>
                <a:sym typeface="Proxima Nova"/>
              </a:defRPr>
            </a:lvl4pPr>
            <a:lvl5pPr lvl="4" algn="r" rtl="0">
              <a:buNone/>
              <a:defRPr sz="1000">
                <a:solidFill>
                  <a:schemeClr val="dk2"/>
                </a:solidFill>
                <a:latin typeface="Proxima Nova"/>
                <a:ea typeface="Proxima Nova"/>
                <a:cs typeface="Proxima Nova"/>
                <a:sym typeface="Proxima Nova"/>
              </a:defRPr>
            </a:lvl5pPr>
            <a:lvl6pPr lvl="5" algn="r" rtl="0">
              <a:buNone/>
              <a:defRPr sz="1000">
                <a:solidFill>
                  <a:schemeClr val="dk2"/>
                </a:solidFill>
                <a:latin typeface="Proxima Nova"/>
                <a:ea typeface="Proxima Nova"/>
                <a:cs typeface="Proxima Nova"/>
                <a:sym typeface="Proxima Nova"/>
              </a:defRPr>
            </a:lvl6pPr>
            <a:lvl7pPr lvl="6" algn="r" rtl="0">
              <a:buNone/>
              <a:defRPr sz="1000">
                <a:solidFill>
                  <a:schemeClr val="dk2"/>
                </a:solidFill>
                <a:latin typeface="Proxima Nova"/>
                <a:ea typeface="Proxima Nova"/>
                <a:cs typeface="Proxima Nova"/>
                <a:sym typeface="Proxima Nova"/>
              </a:defRPr>
            </a:lvl7pPr>
            <a:lvl8pPr lvl="7" algn="r" rtl="0">
              <a:buNone/>
              <a:defRPr sz="1000">
                <a:solidFill>
                  <a:schemeClr val="dk2"/>
                </a:solidFill>
                <a:latin typeface="Proxima Nova"/>
                <a:ea typeface="Proxima Nova"/>
                <a:cs typeface="Proxima Nova"/>
                <a:sym typeface="Proxima Nova"/>
              </a:defRPr>
            </a:lvl8pPr>
            <a:lvl9pPr lvl="8" algn="r" rtl="0">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ko"/>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endParaRPr sz="2960" dirty="0"/>
          </a:p>
          <a:p>
            <a:pPr marL="0" lvl="0" indent="0" algn="ctr" rtl="0">
              <a:spcBef>
                <a:spcPts val="0"/>
              </a:spcBef>
              <a:spcAft>
                <a:spcPts val="0"/>
              </a:spcAft>
              <a:buSzPts val="990"/>
              <a:buNone/>
            </a:pPr>
            <a:r>
              <a:rPr lang="ko" sz="2960" dirty="0"/>
              <a:t>Human capital matters: Market valuation of firm investments in training and the role of complementary assets</a:t>
            </a:r>
            <a:endParaRPr sz="2960" dirty="0"/>
          </a:p>
        </p:txBody>
      </p:sp>
      <p:sp>
        <p:nvSpPr>
          <p:cNvPr id="57" name="Google Shape;57;p13"/>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ko"/>
              <a:t>Riley, Michael, and Mahoney (2017)</a:t>
            </a:r>
            <a:endParaRPr/>
          </a:p>
        </p:txBody>
      </p:sp>
      <p:sp>
        <p:nvSpPr>
          <p:cNvPr id="58" name="Google Shape;58;p13"/>
          <p:cNvSpPr txBox="1">
            <a:spLocks noGrp="1"/>
          </p:cNvSpPr>
          <p:nvPr>
            <p:ph type="subTitle" idx="1"/>
          </p:nvPr>
        </p:nvSpPr>
        <p:spPr>
          <a:xfrm>
            <a:off x="311700" y="4037198"/>
            <a:ext cx="8520600" cy="733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ko" sz="1500"/>
              <a:t>BADM 549 Youngsir Rha</a:t>
            </a:r>
            <a:endParaRPr sz="1500"/>
          </a:p>
        </p:txBody>
      </p:sp>
      <p:pic>
        <p:nvPicPr>
          <p:cNvPr id="2" name="Picture 1">
            <a:extLst>
              <a:ext uri="{FF2B5EF4-FFF2-40B4-BE49-F238E27FC236}">
                <a16:creationId xmlns:a16="http://schemas.microsoft.com/office/drawing/2014/main" id="{4B221E99-A9B4-403C-9D84-1AC0F11884C0}"/>
              </a:ext>
            </a:extLst>
          </p:cNvPr>
          <p:cNvPicPr>
            <a:picLocks noChangeAspect="1"/>
          </p:cNvPicPr>
          <p:nvPr/>
        </p:nvPicPr>
        <p:blipFill>
          <a:blip r:embed="rId3"/>
          <a:stretch>
            <a:fillRect/>
          </a:stretch>
        </p:blipFill>
        <p:spPr>
          <a:xfrm>
            <a:off x="0" y="4037198"/>
            <a:ext cx="974133" cy="1106302"/>
          </a:xfrm>
          <a:prstGeom prst="rect">
            <a:avLst/>
          </a:prstGeom>
        </p:spPr>
      </p:pic>
      <p:pic>
        <p:nvPicPr>
          <p:cNvPr id="3" name="Picture 2">
            <a:extLst>
              <a:ext uri="{FF2B5EF4-FFF2-40B4-BE49-F238E27FC236}">
                <a16:creationId xmlns:a16="http://schemas.microsoft.com/office/drawing/2014/main" id="{5D8BE7CF-6F67-4A19-946A-B90776C45175}"/>
              </a:ext>
            </a:extLst>
          </p:cNvPr>
          <p:cNvPicPr>
            <a:picLocks noChangeAspect="1"/>
          </p:cNvPicPr>
          <p:nvPr/>
        </p:nvPicPr>
        <p:blipFill>
          <a:blip r:embed="rId4"/>
          <a:stretch>
            <a:fillRect/>
          </a:stretch>
        </p:blipFill>
        <p:spPr>
          <a:xfrm>
            <a:off x="974133" y="4037198"/>
            <a:ext cx="974133" cy="1106302"/>
          </a:xfrm>
          <a:prstGeom prst="rect">
            <a:avLst/>
          </a:prstGeom>
        </p:spPr>
      </p:pic>
      <p:pic>
        <p:nvPicPr>
          <p:cNvPr id="4" name="Picture 3">
            <a:extLst>
              <a:ext uri="{FF2B5EF4-FFF2-40B4-BE49-F238E27FC236}">
                <a16:creationId xmlns:a16="http://schemas.microsoft.com/office/drawing/2014/main" id="{A608E4D4-8EFA-4731-A9B3-100D76C8B37D}"/>
              </a:ext>
            </a:extLst>
          </p:cNvPr>
          <p:cNvPicPr>
            <a:picLocks noChangeAspect="1"/>
          </p:cNvPicPr>
          <p:nvPr/>
        </p:nvPicPr>
        <p:blipFill>
          <a:blip r:embed="rId5"/>
          <a:stretch>
            <a:fillRect/>
          </a:stretch>
        </p:blipFill>
        <p:spPr>
          <a:xfrm>
            <a:off x="1948266" y="4037198"/>
            <a:ext cx="939867" cy="110630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a:t>Hypotheses for complementaries</a:t>
            </a:r>
            <a:endParaRPr/>
          </a:p>
        </p:txBody>
      </p:sp>
      <p:sp>
        <p:nvSpPr>
          <p:cNvPr id="115" name="Google Shape;11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ko" dirty="0">
                <a:solidFill>
                  <a:srgbClr val="000000"/>
                </a:solidFill>
              </a:rPr>
              <a:t>H2: The higher the</a:t>
            </a:r>
            <a:r>
              <a:rPr lang="ko" b="1" dirty="0">
                <a:solidFill>
                  <a:srgbClr val="000000"/>
                </a:solidFill>
              </a:rPr>
              <a:t> firms’ R&amp;D intensity</a:t>
            </a:r>
            <a:r>
              <a:rPr lang="ko" dirty="0">
                <a:solidFill>
                  <a:srgbClr val="000000"/>
                </a:solidFill>
              </a:rPr>
              <a:t>, the </a:t>
            </a:r>
            <a:r>
              <a:rPr lang="ko" i="1" dirty="0">
                <a:solidFill>
                  <a:srgbClr val="000000"/>
                </a:solidFill>
              </a:rPr>
              <a:t>greater </a:t>
            </a:r>
            <a:r>
              <a:rPr lang="ko" dirty="0">
                <a:solidFill>
                  <a:srgbClr val="000000"/>
                </a:solidFill>
              </a:rPr>
              <a:t>the positive stock price reaction to the signal of effective investments in human capital.</a:t>
            </a:r>
            <a:endParaRPr dirty="0">
              <a:solidFill>
                <a:srgbClr val="000000"/>
              </a:solidFill>
            </a:endParaRPr>
          </a:p>
          <a:p>
            <a:pPr marL="0" lvl="0" indent="0" algn="l" rtl="0">
              <a:spcBef>
                <a:spcPts val="1200"/>
              </a:spcBef>
              <a:spcAft>
                <a:spcPts val="0"/>
              </a:spcAft>
              <a:buNone/>
            </a:pPr>
            <a:r>
              <a:rPr lang="ko" dirty="0">
                <a:solidFill>
                  <a:srgbClr val="000000"/>
                </a:solidFill>
              </a:rPr>
              <a:t>H3: The higher the </a:t>
            </a:r>
            <a:r>
              <a:rPr lang="ko" b="1" dirty="0">
                <a:solidFill>
                  <a:srgbClr val="000000"/>
                </a:solidFill>
              </a:rPr>
              <a:t>firms’ physical capital intensity</a:t>
            </a:r>
            <a:r>
              <a:rPr lang="ko" dirty="0">
                <a:solidFill>
                  <a:srgbClr val="000000"/>
                </a:solidFill>
              </a:rPr>
              <a:t>, the </a:t>
            </a:r>
            <a:r>
              <a:rPr lang="ko" i="1" dirty="0">
                <a:solidFill>
                  <a:srgbClr val="000000"/>
                </a:solidFill>
              </a:rPr>
              <a:t>lesser</a:t>
            </a:r>
            <a:r>
              <a:rPr lang="ko" dirty="0">
                <a:solidFill>
                  <a:srgbClr val="000000"/>
                </a:solidFill>
              </a:rPr>
              <a:t> the positive stock price reaction to the signal of effective investments in human capital.</a:t>
            </a:r>
            <a:endParaRPr dirty="0">
              <a:solidFill>
                <a:srgbClr val="000000"/>
              </a:solidFill>
            </a:endParaRPr>
          </a:p>
          <a:p>
            <a:pPr marL="0" lvl="0" indent="0" algn="l" rtl="0">
              <a:spcBef>
                <a:spcPts val="1200"/>
              </a:spcBef>
              <a:spcAft>
                <a:spcPts val="0"/>
              </a:spcAft>
              <a:buNone/>
            </a:pPr>
            <a:r>
              <a:rPr lang="ko" dirty="0">
                <a:solidFill>
                  <a:srgbClr val="000000"/>
                </a:solidFill>
              </a:rPr>
              <a:t>H4: The higher the </a:t>
            </a:r>
            <a:r>
              <a:rPr lang="ko" b="1" dirty="0">
                <a:solidFill>
                  <a:srgbClr val="000000"/>
                </a:solidFill>
              </a:rPr>
              <a:t>interaction of R&amp;D intensity and physical capital intensity</a:t>
            </a:r>
            <a:r>
              <a:rPr lang="ko" dirty="0">
                <a:solidFill>
                  <a:srgbClr val="000000"/>
                </a:solidFill>
              </a:rPr>
              <a:t>, </a:t>
            </a:r>
            <a:r>
              <a:rPr lang="en-US" altLang="ko" dirty="0">
                <a:solidFill>
                  <a:srgbClr val="000000"/>
                </a:solidFill>
              </a:rPr>
              <a:t>          </a:t>
            </a:r>
            <a:r>
              <a:rPr lang="ko" dirty="0">
                <a:solidFill>
                  <a:srgbClr val="000000"/>
                </a:solidFill>
              </a:rPr>
              <a:t>the </a:t>
            </a:r>
            <a:r>
              <a:rPr lang="ko" i="1" dirty="0">
                <a:solidFill>
                  <a:srgbClr val="000000"/>
                </a:solidFill>
              </a:rPr>
              <a:t>greater</a:t>
            </a:r>
            <a:r>
              <a:rPr lang="ko" dirty="0">
                <a:solidFill>
                  <a:srgbClr val="000000"/>
                </a:solidFill>
              </a:rPr>
              <a:t> the positive stock price reaction to the signal of effective investments</a:t>
            </a:r>
            <a:r>
              <a:rPr lang="en-US" altLang="ko" dirty="0">
                <a:solidFill>
                  <a:srgbClr val="000000"/>
                </a:solidFill>
              </a:rPr>
              <a:t> </a:t>
            </a:r>
            <a:r>
              <a:rPr lang="ko" dirty="0">
                <a:solidFill>
                  <a:srgbClr val="000000"/>
                </a:solidFill>
              </a:rPr>
              <a:t> in human capital.</a:t>
            </a:r>
            <a:endParaRPr dirty="0">
              <a:solidFill>
                <a:srgbClr val="000000"/>
              </a:solidFill>
            </a:endParaRPr>
          </a:p>
          <a:p>
            <a:pPr marL="0" lvl="0" indent="0" algn="l" rtl="0">
              <a:spcBef>
                <a:spcPts val="1200"/>
              </a:spcBef>
              <a:spcAft>
                <a:spcPts val="1200"/>
              </a:spcAft>
              <a:buNone/>
            </a:pPr>
            <a:r>
              <a:rPr lang="ko" dirty="0">
                <a:solidFill>
                  <a:srgbClr val="000000"/>
                </a:solidFill>
              </a:rPr>
              <a:t>H5: The higher the firm’s </a:t>
            </a:r>
            <a:r>
              <a:rPr lang="ko" b="1" dirty="0">
                <a:solidFill>
                  <a:srgbClr val="000000"/>
                </a:solidFill>
              </a:rPr>
              <a:t>advertising intensity</a:t>
            </a:r>
            <a:r>
              <a:rPr lang="ko" dirty="0">
                <a:solidFill>
                  <a:srgbClr val="000000"/>
                </a:solidFill>
              </a:rPr>
              <a:t>, the </a:t>
            </a:r>
            <a:r>
              <a:rPr lang="ko" i="1" dirty="0">
                <a:solidFill>
                  <a:srgbClr val="000000"/>
                </a:solidFill>
              </a:rPr>
              <a:t>greater</a:t>
            </a:r>
            <a:r>
              <a:rPr lang="ko" dirty="0">
                <a:solidFill>
                  <a:srgbClr val="000000"/>
                </a:solidFill>
              </a:rPr>
              <a:t> the positive stock price reaction to the signal of effective investments in human capital.</a:t>
            </a:r>
            <a:endParaRPr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a:t>Methods</a:t>
            </a:r>
            <a:endParaRPr/>
          </a:p>
        </p:txBody>
      </p:sp>
      <p:sp>
        <p:nvSpPr>
          <p:cNvPr id="121" name="Google Shape;121;p23"/>
          <p:cNvSpPr txBox="1">
            <a:spLocks noGrp="1"/>
          </p:cNvSpPr>
          <p:nvPr>
            <p:ph type="body" idx="1"/>
          </p:nvPr>
        </p:nvSpPr>
        <p:spPr>
          <a:xfrm>
            <a:off x="77275" y="1076275"/>
            <a:ext cx="4224600" cy="3814500"/>
          </a:xfrm>
          <a:prstGeom prst="rect">
            <a:avLst/>
          </a:prstGeom>
        </p:spPr>
        <p:txBody>
          <a:bodyPr spcFirstLastPara="1" wrap="square" lIns="91425" tIns="91425" rIns="91425" bIns="91425" anchor="t" anchorCtr="0">
            <a:normAutofit lnSpcReduction="10000"/>
          </a:bodyPr>
          <a:lstStyle/>
          <a:p>
            <a:pPr marL="0" lvl="0" indent="0" algn="l" rtl="0">
              <a:lnSpc>
                <a:spcPct val="95000"/>
              </a:lnSpc>
              <a:spcBef>
                <a:spcPts val="0"/>
              </a:spcBef>
              <a:spcAft>
                <a:spcPts val="0"/>
              </a:spcAft>
              <a:buSzPts val="1018"/>
              <a:buNone/>
            </a:pPr>
            <a:r>
              <a:rPr lang="ko" sz="1500" b="1" dirty="0">
                <a:solidFill>
                  <a:srgbClr val="000000"/>
                </a:solidFill>
              </a:rPr>
              <a:t>Event study for H1</a:t>
            </a:r>
            <a:endParaRPr sz="1500" b="1" dirty="0">
              <a:solidFill>
                <a:srgbClr val="000000"/>
              </a:solidFill>
            </a:endParaRPr>
          </a:p>
          <a:p>
            <a:pPr marL="457200" lvl="0" indent="-323850" algn="l" rtl="0">
              <a:lnSpc>
                <a:spcPct val="95000"/>
              </a:lnSpc>
              <a:spcBef>
                <a:spcPts val="1200"/>
              </a:spcBef>
              <a:spcAft>
                <a:spcPts val="0"/>
              </a:spcAft>
              <a:buClr>
                <a:srgbClr val="000000"/>
              </a:buClr>
              <a:buSzPts val="1500"/>
              <a:buChar char="●"/>
            </a:pPr>
            <a:r>
              <a:rPr lang="ko" sz="1500" dirty="0">
                <a:solidFill>
                  <a:srgbClr val="000000"/>
                </a:solidFill>
              </a:rPr>
              <a:t>Event: the announcement that a firm has received a Training Top 125 award.</a:t>
            </a:r>
            <a:endParaRPr lang="en-US" altLang="ko" sz="1500" dirty="0">
              <a:solidFill>
                <a:srgbClr val="000000"/>
              </a:solidFill>
            </a:endParaRPr>
          </a:p>
          <a:p>
            <a:pPr marL="457200" lvl="0" indent="-323850" algn="l" rtl="0">
              <a:lnSpc>
                <a:spcPct val="95000"/>
              </a:lnSpc>
              <a:spcBef>
                <a:spcPts val="1200"/>
              </a:spcBef>
              <a:spcAft>
                <a:spcPts val="0"/>
              </a:spcAft>
              <a:buClr>
                <a:srgbClr val="000000"/>
              </a:buClr>
              <a:buSzPts val="1500"/>
              <a:buChar char="●"/>
            </a:pPr>
            <a:r>
              <a:rPr lang="ko" sz="1500" dirty="0">
                <a:solidFill>
                  <a:srgbClr val="000000"/>
                </a:solidFill>
              </a:rPr>
              <a:t>This event (information) is a signal that can lead to significant abnormal returns.</a:t>
            </a:r>
            <a:endParaRPr sz="1500" dirty="0">
              <a:solidFill>
                <a:srgbClr val="000000"/>
              </a:solidFill>
            </a:endParaRPr>
          </a:p>
          <a:p>
            <a:pPr marL="0" lvl="0" indent="0" algn="l" rtl="0">
              <a:lnSpc>
                <a:spcPct val="95000"/>
              </a:lnSpc>
              <a:spcBef>
                <a:spcPts val="1200"/>
              </a:spcBef>
              <a:spcAft>
                <a:spcPts val="0"/>
              </a:spcAft>
              <a:buSzPts val="1018"/>
              <a:buNone/>
            </a:pPr>
            <a:r>
              <a:rPr lang="ko" sz="1500" b="1" dirty="0">
                <a:solidFill>
                  <a:srgbClr val="000000"/>
                </a:solidFill>
              </a:rPr>
              <a:t>Regression analysis for H2-</a:t>
            </a:r>
            <a:r>
              <a:rPr lang="en-US" altLang="ko" sz="1500" b="1" dirty="0">
                <a:solidFill>
                  <a:srgbClr val="000000"/>
                </a:solidFill>
              </a:rPr>
              <a:t>H</a:t>
            </a:r>
            <a:r>
              <a:rPr lang="ko" sz="1500" b="1" dirty="0">
                <a:solidFill>
                  <a:srgbClr val="000000"/>
                </a:solidFill>
              </a:rPr>
              <a:t>5</a:t>
            </a:r>
            <a:endParaRPr sz="1500" b="1" dirty="0">
              <a:solidFill>
                <a:srgbClr val="000000"/>
              </a:solidFill>
            </a:endParaRPr>
          </a:p>
          <a:p>
            <a:pPr marL="457200" lvl="0" indent="-323850" algn="l" rtl="0">
              <a:lnSpc>
                <a:spcPct val="95000"/>
              </a:lnSpc>
              <a:spcBef>
                <a:spcPts val="1200"/>
              </a:spcBef>
              <a:spcAft>
                <a:spcPts val="0"/>
              </a:spcAft>
              <a:buClr>
                <a:srgbClr val="000000"/>
              </a:buClr>
              <a:buSzPts val="1500"/>
              <a:buChar char="●"/>
            </a:pPr>
            <a:r>
              <a:rPr lang="en-US" altLang="ko" sz="1500" dirty="0">
                <a:solidFill>
                  <a:srgbClr val="000000"/>
                </a:solidFill>
              </a:rPr>
              <a:t>R</a:t>
            </a:r>
            <a:r>
              <a:rPr lang="ko" sz="1500" dirty="0">
                <a:solidFill>
                  <a:srgbClr val="000000"/>
                </a:solidFill>
              </a:rPr>
              <a:t>egression analysis to test hypotheses regarding complementary relationships between firm-level factors and human capital investments</a:t>
            </a:r>
            <a:endParaRPr lang="en-US" altLang="ko" sz="1500" dirty="0">
              <a:solidFill>
                <a:srgbClr val="000000"/>
              </a:solidFill>
            </a:endParaRPr>
          </a:p>
          <a:p>
            <a:pPr marL="133350" lvl="0" indent="0" algn="l" rtl="0">
              <a:lnSpc>
                <a:spcPct val="95000"/>
              </a:lnSpc>
              <a:spcBef>
                <a:spcPts val="1200"/>
              </a:spcBef>
              <a:spcAft>
                <a:spcPts val="0"/>
              </a:spcAft>
              <a:buClr>
                <a:srgbClr val="000000"/>
              </a:buClr>
              <a:buSzPts val="1500"/>
              <a:buNone/>
            </a:pPr>
            <a:endParaRPr sz="1500" dirty="0">
              <a:solidFill>
                <a:srgbClr val="000000"/>
              </a:solidFill>
            </a:endParaRPr>
          </a:p>
          <a:p>
            <a:pPr marL="457200" lvl="0" indent="-323850" algn="l" rtl="0">
              <a:lnSpc>
                <a:spcPct val="95000"/>
              </a:lnSpc>
              <a:spcBef>
                <a:spcPts val="0"/>
              </a:spcBef>
              <a:spcAft>
                <a:spcPts val="0"/>
              </a:spcAft>
              <a:buClr>
                <a:srgbClr val="000000"/>
              </a:buClr>
              <a:buSzPts val="1500"/>
              <a:buChar char="●"/>
            </a:pPr>
            <a:r>
              <a:rPr lang="en-US" altLang="ko" sz="1500" dirty="0">
                <a:solidFill>
                  <a:srgbClr val="000000"/>
                </a:solidFill>
              </a:rPr>
              <a:t>A</a:t>
            </a:r>
            <a:r>
              <a:rPr lang="ko" sz="1500" dirty="0">
                <a:solidFill>
                  <a:srgbClr val="000000"/>
                </a:solidFill>
              </a:rPr>
              <a:t>nalyze abnormal returns to explain variance using measures of complementary assets</a:t>
            </a:r>
            <a:endParaRPr sz="1500" dirty="0">
              <a:solidFill>
                <a:srgbClr val="000000"/>
              </a:solidFill>
            </a:endParaRPr>
          </a:p>
        </p:txBody>
      </p:sp>
      <p:sp>
        <p:nvSpPr>
          <p:cNvPr id="122" name="Google Shape;122;p23"/>
          <p:cNvSpPr txBox="1"/>
          <p:nvPr/>
        </p:nvSpPr>
        <p:spPr>
          <a:xfrm>
            <a:off x="4301875" y="1076275"/>
            <a:ext cx="4842000" cy="364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ko" sz="1500">
                <a:latin typeface="Proxima Nova"/>
                <a:ea typeface="Proxima Nova"/>
                <a:cs typeface="Proxima Nova"/>
                <a:sym typeface="Proxima Nova"/>
              </a:rPr>
              <a:t>Sample</a:t>
            </a:r>
            <a:endParaRPr sz="1500">
              <a:latin typeface="Proxima Nova"/>
              <a:ea typeface="Proxima Nova"/>
              <a:cs typeface="Proxima Nova"/>
              <a:sym typeface="Proxima Nova"/>
            </a:endParaRPr>
          </a:p>
          <a:p>
            <a:pPr marL="457200" lvl="0" indent="-323850" algn="l" rtl="0">
              <a:spcBef>
                <a:spcPts val="0"/>
              </a:spcBef>
              <a:spcAft>
                <a:spcPts val="0"/>
              </a:spcAft>
              <a:buSzPts val="1500"/>
              <a:buFont typeface="Proxima Nova"/>
              <a:buChar char="●"/>
            </a:pPr>
            <a:r>
              <a:rPr lang="ko" sz="1500">
                <a:latin typeface="Proxima Nova"/>
                <a:ea typeface="Proxima Nova"/>
                <a:cs typeface="Proxima Nova"/>
                <a:sym typeface="Proxima Nova"/>
              </a:rPr>
              <a:t>Public firms receiving the awards during the time period of 2005–2008 (219 events involving 99 business units of 95 parent corporations)</a:t>
            </a:r>
            <a:endParaRPr sz="1500">
              <a:latin typeface="Proxima Nova"/>
              <a:ea typeface="Proxima Nova"/>
              <a:cs typeface="Proxima Nova"/>
              <a:sym typeface="Proxima Nova"/>
            </a:endParaRPr>
          </a:p>
          <a:p>
            <a:pPr marL="0" lvl="0" indent="0" algn="l" rtl="0">
              <a:spcBef>
                <a:spcPts val="0"/>
              </a:spcBef>
              <a:spcAft>
                <a:spcPts val="0"/>
              </a:spcAft>
              <a:buNone/>
            </a:pPr>
            <a:r>
              <a:rPr lang="ko" sz="1500">
                <a:latin typeface="Proxima Nova"/>
                <a:ea typeface="Proxima Nova"/>
                <a:cs typeface="Proxima Nova"/>
                <a:sym typeface="Proxima Nova"/>
              </a:rPr>
              <a:t>Measurements</a:t>
            </a:r>
            <a:endParaRPr sz="1500">
              <a:latin typeface="Proxima Nova"/>
              <a:ea typeface="Proxima Nova"/>
              <a:cs typeface="Proxima Nova"/>
              <a:sym typeface="Proxima Nova"/>
            </a:endParaRPr>
          </a:p>
          <a:p>
            <a:pPr marL="457200" lvl="0" indent="-323850" algn="l" rtl="0">
              <a:spcBef>
                <a:spcPts val="0"/>
              </a:spcBef>
              <a:spcAft>
                <a:spcPts val="0"/>
              </a:spcAft>
              <a:buSzPts val="1500"/>
              <a:buFont typeface="Proxima Nova"/>
              <a:buChar char="●"/>
            </a:pPr>
            <a:r>
              <a:rPr lang="ko" sz="1500">
                <a:latin typeface="Proxima Nova"/>
                <a:ea typeface="Proxima Nova"/>
                <a:cs typeface="Proxima Nova"/>
                <a:sym typeface="Proxima Nova"/>
              </a:rPr>
              <a:t>DV: cumulative abnormal returns</a:t>
            </a:r>
            <a:endParaRPr sz="1500">
              <a:latin typeface="Proxima Nova"/>
              <a:ea typeface="Proxima Nova"/>
              <a:cs typeface="Proxima Nova"/>
              <a:sym typeface="Proxima Nova"/>
            </a:endParaRPr>
          </a:p>
          <a:p>
            <a:pPr marL="457200" lvl="0" indent="-323850" algn="l" rtl="0">
              <a:spcBef>
                <a:spcPts val="0"/>
              </a:spcBef>
              <a:spcAft>
                <a:spcPts val="0"/>
              </a:spcAft>
              <a:buSzPts val="1500"/>
              <a:buFont typeface="Proxima Nova"/>
              <a:buChar char="●"/>
            </a:pPr>
            <a:r>
              <a:rPr lang="ko" sz="1500">
                <a:latin typeface="Proxima Nova"/>
                <a:ea typeface="Proxima Nova"/>
                <a:cs typeface="Proxima Nova"/>
                <a:sym typeface="Proxima Nova"/>
              </a:rPr>
              <a:t>IV(measured in the year before the award):</a:t>
            </a:r>
            <a:endParaRPr sz="1500">
              <a:latin typeface="Proxima Nova"/>
              <a:ea typeface="Proxima Nova"/>
              <a:cs typeface="Proxima Nova"/>
              <a:sym typeface="Proxima Nova"/>
            </a:endParaRPr>
          </a:p>
          <a:p>
            <a:pPr marL="457200" lvl="0" indent="-323850" algn="l" rtl="0">
              <a:spcBef>
                <a:spcPts val="0"/>
              </a:spcBef>
              <a:spcAft>
                <a:spcPts val="0"/>
              </a:spcAft>
              <a:buSzPts val="1500"/>
              <a:buFont typeface="Proxima Nova"/>
              <a:buChar char="-"/>
            </a:pPr>
            <a:r>
              <a:rPr lang="ko" sz="1500">
                <a:latin typeface="Proxima Nova"/>
                <a:ea typeface="Proxima Nova"/>
                <a:cs typeface="Proxima Nova"/>
                <a:sym typeface="Proxima Nova"/>
              </a:rPr>
              <a:t>R&amp;D intensity – R&amp;D investment divided by sales</a:t>
            </a:r>
            <a:endParaRPr sz="1500">
              <a:latin typeface="Proxima Nova"/>
              <a:ea typeface="Proxima Nova"/>
              <a:cs typeface="Proxima Nova"/>
              <a:sym typeface="Proxima Nova"/>
            </a:endParaRPr>
          </a:p>
          <a:p>
            <a:pPr marL="457200" lvl="0" indent="-323850" algn="l" rtl="0">
              <a:spcBef>
                <a:spcPts val="0"/>
              </a:spcBef>
              <a:spcAft>
                <a:spcPts val="0"/>
              </a:spcAft>
              <a:buSzPts val="1500"/>
              <a:buFont typeface="Proxima Nova"/>
              <a:buChar char="-"/>
            </a:pPr>
            <a:r>
              <a:rPr lang="ko" sz="1500">
                <a:latin typeface="Proxima Nova"/>
                <a:ea typeface="Proxima Nova"/>
                <a:cs typeface="Proxima Nova"/>
                <a:sym typeface="Proxima Nova"/>
              </a:rPr>
              <a:t>Physical capital intensity – physical capital investment divided by sales</a:t>
            </a:r>
            <a:endParaRPr sz="1500">
              <a:latin typeface="Proxima Nova"/>
              <a:ea typeface="Proxima Nova"/>
              <a:cs typeface="Proxima Nova"/>
              <a:sym typeface="Proxima Nova"/>
            </a:endParaRPr>
          </a:p>
          <a:p>
            <a:pPr marL="457200" lvl="0" indent="-323850" algn="l" rtl="0">
              <a:spcBef>
                <a:spcPts val="0"/>
              </a:spcBef>
              <a:spcAft>
                <a:spcPts val="0"/>
              </a:spcAft>
              <a:buSzPts val="1500"/>
              <a:buFont typeface="Proxima Nova"/>
              <a:buChar char="-"/>
            </a:pPr>
            <a:r>
              <a:rPr lang="ko" sz="1500">
                <a:latin typeface="Proxima Nova"/>
                <a:ea typeface="Proxima Nova"/>
                <a:cs typeface="Proxima Nova"/>
                <a:sym typeface="Proxima Nova"/>
              </a:rPr>
              <a:t>Advertising intensity – advertising expenditures divided by sales</a:t>
            </a:r>
            <a:endParaRPr sz="1500">
              <a:latin typeface="Proxima Nova"/>
              <a:ea typeface="Proxima Nova"/>
              <a:cs typeface="Proxima Nova"/>
              <a:sym typeface="Proxima Nova"/>
            </a:endParaRPr>
          </a:p>
          <a:p>
            <a:pPr marL="457200" lvl="0" indent="-323850" algn="l" rtl="0">
              <a:spcBef>
                <a:spcPts val="0"/>
              </a:spcBef>
              <a:spcAft>
                <a:spcPts val="0"/>
              </a:spcAft>
              <a:buSzPts val="1500"/>
              <a:buFont typeface="Proxima Nova"/>
              <a:buChar char="●"/>
            </a:pPr>
            <a:r>
              <a:rPr lang="ko" sz="1500">
                <a:latin typeface="Proxima Nova"/>
                <a:ea typeface="Proxima Nova"/>
                <a:cs typeface="Proxima Nova"/>
                <a:sym typeface="Proxima Nova"/>
              </a:rPr>
              <a:t>Controls: firm size, whether the award was for the entire corporation or a division, whether the firm won an award in the previous year, and industry</a:t>
            </a:r>
            <a:endParaRPr sz="1500">
              <a:latin typeface="Proxima Nova"/>
              <a:ea typeface="Proxima Nova"/>
              <a:cs typeface="Proxima Nova"/>
              <a:sym typeface="Proxima Nov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a:t>Results</a:t>
            </a:r>
            <a:endParaRPr/>
          </a:p>
        </p:txBody>
      </p:sp>
      <p:pic>
        <p:nvPicPr>
          <p:cNvPr id="128" name="Google Shape;128;p24"/>
          <p:cNvPicPr preferRelativeResize="0"/>
          <p:nvPr/>
        </p:nvPicPr>
        <p:blipFill rotWithShape="1">
          <a:blip r:embed="rId3">
            <a:alphaModFix/>
          </a:blip>
          <a:srcRect/>
          <a:stretch/>
        </p:blipFill>
        <p:spPr>
          <a:xfrm>
            <a:off x="45720" y="1466151"/>
            <a:ext cx="9070848" cy="251149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5"/>
          <p:cNvSpPr txBox="1">
            <a:spLocks noGrp="1"/>
          </p:cNvSpPr>
          <p:nvPr>
            <p:ph type="title"/>
          </p:nvPr>
        </p:nvSpPr>
        <p:spPr>
          <a:xfrm>
            <a:off x="0" y="209701"/>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dirty="0"/>
              <a:t>Results</a:t>
            </a:r>
            <a:endParaRPr dirty="0"/>
          </a:p>
        </p:txBody>
      </p:sp>
      <p:pic>
        <p:nvPicPr>
          <p:cNvPr id="134" name="Google Shape;134;p25"/>
          <p:cNvPicPr preferRelativeResize="0"/>
          <p:nvPr/>
        </p:nvPicPr>
        <p:blipFill rotWithShape="1">
          <a:blip r:embed="rId3">
            <a:alphaModFix/>
          </a:blip>
          <a:srcRect/>
          <a:stretch/>
        </p:blipFill>
        <p:spPr>
          <a:xfrm>
            <a:off x="1266126" y="964127"/>
            <a:ext cx="6611750" cy="416520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a:t>Conclusion</a:t>
            </a:r>
            <a:endParaRPr/>
          </a:p>
        </p:txBody>
      </p:sp>
      <p:sp>
        <p:nvSpPr>
          <p:cNvPr id="140" name="Google Shape;140;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rgbClr val="000000"/>
              </a:buClr>
              <a:buSzPts val="1800"/>
              <a:buChar char="●"/>
            </a:pPr>
            <a:r>
              <a:rPr lang="ko" dirty="0">
                <a:solidFill>
                  <a:srgbClr val="000000"/>
                </a:solidFill>
              </a:rPr>
              <a:t>Signal of effective investments in human capital training leads to positive stock price reaction.</a:t>
            </a:r>
            <a:endParaRPr dirty="0">
              <a:solidFill>
                <a:srgbClr val="000000"/>
              </a:solidFill>
            </a:endParaRPr>
          </a:p>
          <a:p>
            <a:pPr marL="457200" lvl="0" indent="-342900" algn="l" rtl="0">
              <a:spcBef>
                <a:spcPts val="0"/>
              </a:spcBef>
              <a:spcAft>
                <a:spcPts val="0"/>
              </a:spcAft>
              <a:buClr>
                <a:srgbClr val="000000"/>
              </a:buClr>
              <a:buSzPts val="1800"/>
              <a:buChar char="●"/>
            </a:pPr>
            <a:endParaRPr lang="en-US" altLang="ko" dirty="0">
              <a:solidFill>
                <a:srgbClr val="000000"/>
              </a:solidFill>
            </a:endParaRPr>
          </a:p>
          <a:p>
            <a:pPr marL="457200" lvl="0" indent="-342900" algn="l" rtl="0">
              <a:spcBef>
                <a:spcPts val="0"/>
              </a:spcBef>
              <a:spcAft>
                <a:spcPts val="0"/>
              </a:spcAft>
              <a:buClr>
                <a:srgbClr val="000000"/>
              </a:buClr>
              <a:buSzPts val="1800"/>
              <a:buChar char="●"/>
            </a:pPr>
            <a:r>
              <a:rPr lang="ko" dirty="0">
                <a:solidFill>
                  <a:srgbClr val="000000"/>
                </a:solidFill>
              </a:rPr>
              <a:t>H</a:t>
            </a:r>
            <a:r>
              <a:rPr lang="en-US" altLang="ko" dirty="0">
                <a:solidFill>
                  <a:srgbClr val="000000"/>
                </a:solidFill>
              </a:rPr>
              <a:t>uman capital</a:t>
            </a:r>
            <a:r>
              <a:rPr lang="ko" dirty="0">
                <a:solidFill>
                  <a:srgbClr val="000000"/>
                </a:solidFill>
              </a:rPr>
              <a:t> investments are more impactful when there are complementary investments in R&amp;D, physical capital, and advertising investments</a:t>
            </a:r>
            <a:endParaRPr dirty="0">
              <a:solidFill>
                <a:srgbClr val="000000"/>
              </a:solidFill>
            </a:endParaRPr>
          </a:p>
          <a:p>
            <a:pPr marL="457200" lvl="0" indent="-342900" algn="l" rtl="0">
              <a:spcBef>
                <a:spcPts val="0"/>
              </a:spcBef>
              <a:spcAft>
                <a:spcPts val="0"/>
              </a:spcAft>
              <a:buClr>
                <a:srgbClr val="000000"/>
              </a:buClr>
              <a:buSzPts val="1800"/>
              <a:buChar char="●"/>
            </a:pPr>
            <a:endParaRPr lang="en-US" altLang="ko" b="1" dirty="0">
              <a:solidFill>
                <a:srgbClr val="000000"/>
              </a:solidFill>
            </a:endParaRPr>
          </a:p>
          <a:p>
            <a:pPr marL="457200" lvl="0" indent="-342900" algn="l" rtl="0">
              <a:spcBef>
                <a:spcPts val="0"/>
              </a:spcBef>
              <a:spcAft>
                <a:spcPts val="0"/>
              </a:spcAft>
              <a:buClr>
                <a:srgbClr val="000000"/>
              </a:buClr>
              <a:buSzPts val="1800"/>
              <a:buChar char="●"/>
            </a:pPr>
            <a:r>
              <a:rPr lang="ko" b="1" dirty="0">
                <a:solidFill>
                  <a:srgbClr val="000000"/>
                </a:solidFill>
              </a:rPr>
              <a:t>Human capital matters! </a:t>
            </a:r>
            <a:endParaRPr b="1" dirty="0">
              <a:solidFill>
                <a:srgbClr val="000000"/>
              </a:solidFill>
            </a:endParaRPr>
          </a:p>
          <a:p>
            <a:pPr marL="457200" lvl="0" indent="-342900" algn="l" rtl="0">
              <a:spcBef>
                <a:spcPts val="0"/>
              </a:spcBef>
              <a:spcAft>
                <a:spcPts val="0"/>
              </a:spcAft>
              <a:buClr>
                <a:srgbClr val="000000"/>
              </a:buClr>
              <a:buSzPts val="1800"/>
              <a:buChar char="●"/>
            </a:pPr>
            <a:endParaRPr lang="en-US" altLang="ko" b="1" dirty="0">
              <a:solidFill>
                <a:srgbClr val="000000"/>
              </a:solidFill>
            </a:endParaRPr>
          </a:p>
          <a:p>
            <a:pPr marL="457200" lvl="0" indent="-342900" algn="l" rtl="0">
              <a:spcBef>
                <a:spcPts val="0"/>
              </a:spcBef>
              <a:spcAft>
                <a:spcPts val="0"/>
              </a:spcAft>
              <a:buClr>
                <a:srgbClr val="000000"/>
              </a:buClr>
              <a:buSzPts val="1800"/>
              <a:buChar char="●"/>
            </a:pPr>
            <a:r>
              <a:rPr lang="ko" b="1" dirty="0">
                <a:solidFill>
                  <a:srgbClr val="000000"/>
                </a:solidFill>
              </a:rPr>
              <a:t>Both general training and firm-specific training ha</a:t>
            </a:r>
            <a:r>
              <a:rPr lang="en-US" altLang="ko" b="1" dirty="0" err="1">
                <a:solidFill>
                  <a:srgbClr val="000000"/>
                </a:solidFill>
              </a:rPr>
              <a:t>ve</a:t>
            </a:r>
            <a:r>
              <a:rPr lang="ko" b="1" dirty="0">
                <a:solidFill>
                  <a:srgbClr val="000000"/>
                </a:solidFill>
              </a:rPr>
              <a:t> positive financial implications for the providing firm.</a:t>
            </a:r>
            <a:endParaRPr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a:t>Summary</a:t>
            </a:r>
            <a:endParaRPr/>
          </a:p>
        </p:txBody>
      </p:sp>
      <p:sp>
        <p:nvSpPr>
          <p:cNvPr id="64" name="Google Shape;64;p14"/>
          <p:cNvSpPr txBox="1">
            <a:spLocks noGrp="1"/>
          </p:cNvSpPr>
          <p:nvPr>
            <p:ph type="body" idx="1"/>
          </p:nvPr>
        </p:nvSpPr>
        <p:spPr>
          <a:xfrm>
            <a:off x="311700" y="1152475"/>
            <a:ext cx="8520600" cy="38052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ko" dirty="0">
                <a:solidFill>
                  <a:srgbClr val="000000"/>
                </a:solidFill>
              </a:rPr>
              <a:t>Research questions</a:t>
            </a:r>
            <a:endParaRPr dirty="0">
              <a:solidFill>
                <a:srgbClr val="000000"/>
              </a:solidFill>
            </a:endParaRPr>
          </a:p>
          <a:p>
            <a:pPr marL="457200" lvl="0" indent="-325755" algn="l" rtl="0">
              <a:spcBef>
                <a:spcPts val="1200"/>
              </a:spcBef>
              <a:spcAft>
                <a:spcPts val="0"/>
              </a:spcAft>
              <a:buClr>
                <a:srgbClr val="000000"/>
              </a:buClr>
              <a:buSzPct val="100000"/>
              <a:buChar char="●"/>
            </a:pPr>
            <a:r>
              <a:rPr lang="ko" b="1" dirty="0">
                <a:solidFill>
                  <a:srgbClr val="000000"/>
                </a:solidFill>
              </a:rPr>
              <a:t>Q1: Can investments in general training be beneficial for firms financially?</a:t>
            </a:r>
            <a:endParaRPr b="1" dirty="0">
              <a:solidFill>
                <a:srgbClr val="000000"/>
              </a:solidFill>
            </a:endParaRPr>
          </a:p>
          <a:p>
            <a:pPr marL="457200" lvl="0" indent="-325755" algn="l" rtl="0">
              <a:spcBef>
                <a:spcPts val="0"/>
              </a:spcBef>
              <a:spcAft>
                <a:spcPts val="0"/>
              </a:spcAft>
              <a:buClr>
                <a:srgbClr val="000000"/>
              </a:buClr>
              <a:buSzPct val="100000"/>
              <a:buChar char="●"/>
            </a:pPr>
            <a:r>
              <a:rPr lang="ko" b="1" dirty="0">
                <a:solidFill>
                  <a:srgbClr val="000000"/>
                </a:solidFill>
              </a:rPr>
              <a:t>Q2: What (firm-level) factors influence the variance of the returns?</a:t>
            </a:r>
            <a:endParaRPr b="1" dirty="0">
              <a:solidFill>
                <a:srgbClr val="000000"/>
              </a:solidFill>
            </a:endParaRPr>
          </a:p>
          <a:p>
            <a:pPr marL="0" lvl="0" indent="0" algn="l" rtl="0">
              <a:spcBef>
                <a:spcPts val="1200"/>
              </a:spcBef>
              <a:spcAft>
                <a:spcPts val="0"/>
              </a:spcAft>
              <a:buNone/>
            </a:pPr>
            <a:r>
              <a:rPr lang="ko" dirty="0">
                <a:solidFill>
                  <a:srgbClr val="000000"/>
                </a:solidFill>
              </a:rPr>
              <a:t>Methodology</a:t>
            </a:r>
            <a:endParaRPr dirty="0">
              <a:solidFill>
                <a:srgbClr val="000000"/>
              </a:solidFill>
            </a:endParaRPr>
          </a:p>
          <a:p>
            <a:pPr marL="457200" lvl="0" indent="-325755" algn="l" rtl="0">
              <a:spcBef>
                <a:spcPts val="1200"/>
              </a:spcBef>
              <a:spcAft>
                <a:spcPts val="0"/>
              </a:spcAft>
              <a:buClr>
                <a:srgbClr val="000000"/>
              </a:buClr>
              <a:buSzPct val="100000"/>
              <a:buChar char="●"/>
            </a:pPr>
            <a:r>
              <a:rPr lang="ko" dirty="0">
                <a:solidFill>
                  <a:srgbClr val="000000"/>
                </a:solidFill>
              </a:rPr>
              <a:t>Q1: </a:t>
            </a:r>
            <a:r>
              <a:rPr lang="ko" b="1" dirty="0">
                <a:solidFill>
                  <a:srgbClr val="000000"/>
                </a:solidFill>
              </a:rPr>
              <a:t>Event study</a:t>
            </a:r>
            <a:r>
              <a:rPr lang="ko" dirty="0">
                <a:solidFill>
                  <a:srgbClr val="000000"/>
                </a:solidFill>
              </a:rPr>
              <a:t>. Event is the release of information that firms were awarded with “training top125”. Analyzed their abnormal stock market returns.</a:t>
            </a:r>
            <a:endParaRPr dirty="0">
              <a:solidFill>
                <a:srgbClr val="000000"/>
              </a:solidFill>
            </a:endParaRPr>
          </a:p>
          <a:p>
            <a:pPr marL="457200" lvl="0" indent="-325755" algn="l" rtl="0">
              <a:spcBef>
                <a:spcPts val="0"/>
              </a:spcBef>
              <a:spcAft>
                <a:spcPts val="0"/>
              </a:spcAft>
              <a:buClr>
                <a:srgbClr val="000000"/>
              </a:buClr>
              <a:buSzPct val="100000"/>
              <a:buChar char="●"/>
            </a:pPr>
            <a:r>
              <a:rPr lang="ko" dirty="0">
                <a:solidFill>
                  <a:srgbClr val="000000"/>
                </a:solidFill>
              </a:rPr>
              <a:t>Q2:  Regression analysis to test hypotheses regarding complementary relationships</a:t>
            </a:r>
            <a:endParaRPr dirty="0">
              <a:solidFill>
                <a:srgbClr val="000000"/>
              </a:solidFill>
            </a:endParaRPr>
          </a:p>
          <a:p>
            <a:pPr marL="0" lvl="0" indent="0" algn="l" rtl="0">
              <a:spcBef>
                <a:spcPts val="1200"/>
              </a:spcBef>
              <a:spcAft>
                <a:spcPts val="0"/>
              </a:spcAft>
              <a:buNone/>
            </a:pPr>
            <a:r>
              <a:rPr lang="ko" dirty="0">
                <a:solidFill>
                  <a:srgbClr val="000000"/>
                </a:solidFill>
              </a:rPr>
              <a:t>Results</a:t>
            </a:r>
            <a:endParaRPr dirty="0">
              <a:solidFill>
                <a:srgbClr val="000000"/>
              </a:solidFill>
            </a:endParaRPr>
          </a:p>
          <a:p>
            <a:pPr marL="457200" lvl="0" indent="-325755" algn="l" rtl="0">
              <a:spcBef>
                <a:spcPts val="1200"/>
              </a:spcBef>
              <a:spcAft>
                <a:spcPts val="0"/>
              </a:spcAft>
              <a:buClr>
                <a:srgbClr val="000000"/>
              </a:buClr>
              <a:buSzPct val="100000"/>
              <a:buChar char="●"/>
            </a:pPr>
            <a:r>
              <a:rPr lang="ko" dirty="0">
                <a:solidFill>
                  <a:srgbClr val="000000"/>
                </a:solidFill>
              </a:rPr>
              <a:t>Signal of effective investments in human capital training leads to positive stock price reaction</a:t>
            </a:r>
            <a:endParaRPr dirty="0">
              <a:solidFill>
                <a:srgbClr val="000000"/>
              </a:solidFill>
            </a:endParaRPr>
          </a:p>
          <a:p>
            <a:pPr marL="457200" lvl="0" indent="-325755" algn="l" rtl="0">
              <a:spcBef>
                <a:spcPts val="0"/>
              </a:spcBef>
              <a:spcAft>
                <a:spcPts val="0"/>
              </a:spcAft>
              <a:buClr>
                <a:srgbClr val="000000"/>
              </a:buClr>
              <a:buSzPct val="100000"/>
              <a:buChar char="●"/>
            </a:pPr>
            <a:r>
              <a:rPr lang="ko" dirty="0">
                <a:solidFill>
                  <a:srgbClr val="000000"/>
                </a:solidFill>
              </a:rPr>
              <a:t>H</a:t>
            </a:r>
            <a:r>
              <a:rPr lang="en-US" altLang="ko" dirty="0">
                <a:solidFill>
                  <a:srgbClr val="000000"/>
                </a:solidFill>
              </a:rPr>
              <a:t>uman capital</a:t>
            </a:r>
            <a:r>
              <a:rPr lang="ko" dirty="0">
                <a:solidFill>
                  <a:srgbClr val="000000"/>
                </a:solidFill>
              </a:rPr>
              <a:t> investments are more impactful when there are complementary investments in R&amp;D, physical capital, and advertising investments</a:t>
            </a:r>
            <a:endParaRPr dirty="0">
              <a:solidFill>
                <a:srgbClr val="000000"/>
              </a:solidFill>
            </a:endParaRPr>
          </a:p>
          <a:p>
            <a:pPr marL="457200" lvl="0" indent="-325755" algn="l" rtl="0">
              <a:spcBef>
                <a:spcPts val="0"/>
              </a:spcBef>
              <a:spcAft>
                <a:spcPts val="0"/>
              </a:spcAft>
              <a:buClr>
                <a:srgbClr val="000000"/>
              </a:buClr>
              <a:buSzPct val="100000"/>
              <a:buChar char="●"/>
            </a:pPr>
            <a:r>
              <a:rPr lang="ko" b="1" u="sng" dirty="0">
                <a:solidFill>
                  <a:srgbClr val="000000"/>
                </a:solidFill>
              </a:rPr>
              <a:t>Human capital matters!</a:t>
            </a:r>
            <a:endParaRPr b="1" u="sng"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a:t>Literature Review</a:t>
            </a:r>
            <a:endParaRPr/>
          </a:p>
        </p:txBody>
      </p:sp>
      <p:sp>
        <p:nvSpPr>
          <p:cNvPr id="70" name="Google Shape;70;p15"/>
          <p:cNvSpPr txBox="1">
            <a:spLocks noGrp="1"/>
          </p:cNvSpPr>
          <p:nvPr>
            <p:ph type="body" idx="1"/>
          </p:nvPr>
        </p:nvSpPr>
        <p:spPr>
          <a:xfrm>
            <a:off x="311699" y="1152475"/>
            <a:ext cx="8650765"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ko" b="1" dirty="0">
                <a:solidFill>
                  <a:srgbClr val="000000"/>
                </a:solidFill>
              </a:rPr>
              <a:t>Resource-based View</a:t>
            </a:r>
            <a:endParaRPr b="1" dirty="0">
              <a:solidFill>
                <a:srgbClr val="000000"/>
              </a:solidFill>
            </a:endParaRPr>
          </a:p>
          <a:p>
            <a:pPr marL="457200" lvl="0" indent="-342900" algn="l" rtl="0">
              <a:spcBef>
                <a:spcPts val="1200"/>
              </a:spcBef>
              <a:spcAft>
                <a:spcPts val="0"/>
              </a:spcAft>
              <a:buClr>
                <a:srgbClr val="000000"/>
              </a:buClr>
              <a:buSzPts val="1800"/>
              <a:buChar char="●"/>
            </a:pPr>
            <a:r>
              <a:rPr lang="ko" dirty="0">
                <a:solidFill>
                  <a:srgbClr val="000000"/>
                </a:solidFill>
              </a:rPr>
              <a:t> </a:t>
            </a:r>
            <a:r>
              <a:rPr lang="en-US" altLang="ko" dirty="0">
                <a:solidFill>
                  <a:srgbClr val="000000"/>
                </a:solidFill>
              </a:rPr>
              <a:t>R</a:t>
            </a:r>
            <a:r>
              <a:rPr lang="ko" dirty="0">
                <a:solidFill>
                  <a:srgbClr val="000000"/>
                </a:solidFill>
              </a:rPr>
              <a:t>esources that are</a:t>
            </a:r>
            <a:r>
              <a:rPr lang="ko" i="1" u="sng" dirty="0">
                <a:solidFill>
                  <a:srgbClr val="000000"/>
                </a:solidFill>
              </a:rPr>
              <a:t> valuable, inimitable, nonsubstitutable, and organizationally embedded </a:t>
            </a:r>
            <a:r>
              <a:rPr lang="en-US" altLang="ko" dirty="0">
                <a:solidFill>
                  <a:srgbClr val="000000"/>
                </a:solidFill>
              </a:rPr>
              <a:t>(VRIO) </a:t>
            </a:r>
            <a:r>
              <a:rPr lang="ko" dirty="0">
                <a:solidFill>
                  <a:srgbClr val="000000"/>
                </a:solidFill>
              </a:rPr>
              <a:t>can result in a firm’s superior financial performance.</a:t>
            </a:r>
            <a:endParaRPr dirty="0">
              <a:solidFill>
                <a:srgbClr val="000000"/>
              </a:solidFill>
            </a:endParaRPr>
          </a:p>
          <a:p>
            <a:pPr marL="457200" lvl="0" indent="-342900" algn="l" rtl="0">
              <a:spcBef>
                <a:spcPts val="0"/>
              </a:spcBef>
              <a:spcAft>
                <a:spcPts val="0"/>
              </a:spcAft>
              <a:buClr>
                <a:srgbClr val="000000"/>
              </a:buClr>
              <a:buSzPts val="1800"/>
              <a:buChar char="●"/>
            </a:pPr>
            <a:endParaRPr lang="en-US" altLang="ko" dirty="0">
              <a:solidFill>
                <a:srgbClr val="000000"/>
              </a:solidFill>
            </a:endParaRPr>
          </a:p>
          <a:p>
            <a:pPr marL="457200" lvl="0" indent="-342900" algn="l" rtl="0">
              <a:spcBef>
                <a:spcPts val="0"/>
              </a:spcBef>
              <a:spcAft>
                <a:spcPts val="0"/>
              </a:spcAft>
              <a:buClr>
                <a:srgbClr val="000000"/>
              </a:buClr>
              <a:buSzPts val="1800"/>
              <a:buChar char="●"/>
            </a:pPr>
            <a:r>
              <a:rPr lang="ko" dirty="0">
                <a:solidFill>
                  <a:srgbClr val="000000"/>
                </a:solidFill>
              </a:rPr>
              <a:t>Investments in </a:t>
            </a:r>
            <a:r>
              <a:rPr lang="en-US" altLang="ko" dirty="0">
                <a:solidFill>
                  <a:srgbClr val="000000"/>
                </a:solidFill>
              </a:rPr>
              <a:t>human capital</a:t>
            </a:r>
            <a:r>
              <a:rPr lang="ko" dirty="0">
                <a:solidFill>
                  <a:srgbClr val="000000"/>
                </a:solidFill>
              </a:rPr>
              <a:t> are potential sources of such resources</a:t>
            </a:r>
            <a:r>
              <a:rPr lang="en-US" altLang="ko" dirty="0">
                <a:solidFill>
                  <a:srgbClr val="000000"/>
                </a:solidFill>
              </a:rPr>
              <a:t> of sustainable competitive advantage b</a:t>
            </a:r>
            <a:r>
              <a:rPr lang="ko" dirty="0">
                <a:solidFill>
                  <a:srgbClr val="000000"/>
                </a:solidFill>
              </a:rPr>
              <a:t>ecause they are intangible, tacit, inimitable.</a:t>
            </a:r>
            <a:endParaRPr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a:t>General Training vs Firm-specific Training</a:t>
            </a:r>
            <a:endParaRPr/>
          </a:p>
        </p:txBody>
      </p:sp>
      <p:sp>
        <p:nvSpPr>
          <p:cNvPr id="76" name="Google Shape;76;p16"/>
          <p:cNvSpPr txBox="1">
            <a:spLocks noGrp="1"/>
          </p:cNvSpPr>
          <p:nvPr>
            <p:ph type="body" idx="1"/>
          </p:nvPr>
        </p:nvSpPr>
        <p:spPr>
          <a:xfrm>
            <a:off x="114301" y="1152475"/>
            <a:ext cx="8955740" cy="392379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ko" b="1" dirty="0">
                <a:solidFill>
                  <a:srgbClr val="000000"/>
                </a:solidFill>
              </a:rPr>
              <a:t>Traditional views </a:t>
            </a:r>
            <a:endParaRPr b="1" dirty="0">
              <a:solidFill>
                <a:srgbClr val="000000"/>
              </a:solidFill>
            </a:endParaRPr>
          </a:p>
          <a:p>
            <a:pPr marL="457200" lvl="0" indent="-325755" algn="l" rtl="0">
              <a:spcBef>
                <a:spcPts val="1200"/>
              </a:spcBef>
              <a:spcAft>
                <a:spcPts val="0"/>
              </a:spcAft>
              <a:buClr>
                <a:srgbClr val="000000"/>
              </a:buClr>
              <a:buSzPct val="100000"/>
              <a:buChar char="●"/>
            </a:pPr>
            <a:r>
              <a:rPr lang="ko" b="1" dirty="0">
                <a:solidFill>
                  <a:srgbClr val="000000"/>
                </a:solidFill>
              </a:rPr>
              <a:t>General training (GT) provides skills that are also useful in other firms (competitors). </a:t>
            </a:r>
            <a:br>
              <a:rPr lang="ko" b="1" dirty="0">
                <a:solidFill>
                  <a:srgbClr val="000000"/>
                </a:solidFill>
              </a:rPr>
            </a:br>
            <a:r>
              <a:rPr lang="ko" dirty="0">
                <a:solidFill>
                  <a:srgbClr val="000000"/>
                </a:solidFill>
              </a:rPr>
              <a:t>With GT, employee’s employability increases because other firms can also capture some of the returns from training, while not making investments themselves.</a:t>
            </a:r>
            <a:endParaRPr dirty="0">
              <a:solidFill>
                <a:srgbClr val="000000"/>
              </a:solidFill>
            </a:endParaRPr>
          </a:p>
          <a:p>
            <a:pPr marL="457200" lvl="0" indent="-325755" algn="l" rtl="0">
              <a:spcBef>
                <a:spcPts val="1200"/>
              </a:spcBef>
              <a:spcAft>
                <a:spcPts val="1200"/>
              </a:spcAft>
              <a:buClr>
                <a:srgbClr val="000000"/>
              </a:buClr>
              <a:buSzPct val="100000"/>
              <a:buChar char="●"/>
            </a:pPr>
            <a:r>
              <a:rPr lang="ko" b="1" dirty="0">
                <a:solidFill>
                  <a:srgbClr val="000000"/>
                </a:solidFill>
              </a:rPr>
              <a:t>Regarding firm-specific training, the firm is expected to gain at least some of the economic returns from training that increases productivity</a:t>
            </a:r>
            <a:r>
              <a:rPr lang="ko" dirty="0">
                <a:solidFill>
                  <a:srgbClr val="000000"/>
                </a:solidFill>
              </a:rPr>
              <a:t> when the human capital is firm-specific</a:t>
            </a:r>
            <a:r>
              <a:rPr lang="en-US" altLang="ko" dirty="0">
                <a:solidFill>
                  <a:srgbClr val="000000"/>
                </a:solidFill>
              </a:rPr>
              <a:t>             </a:t>
            </a:r>
            <a:r>
              <a:rPr lang="ko" dirty="0">
                <a:solidFill>
                  <a:srgbClr val="000000"/>
                </a:solidFill>
              </a:rPr>
              <a:t> (Coff, 1997; Harris &amp; Helfat, 1997; Hashimoto, 1981). </a:t>
            </a:r>
            <a:endParaRPr dirty="0">
              <a:solidFill>
                <a:srgbClr val="000000"/>
              </a:solidFill>
            </a:endParaRPr>
          </a:p>
          <a:p>
            <a:pPr marL="457200" lvl="0" indent="-325755" algn="l" rtl="0">
              <a:spcBef>
                <a:spcPts val="1200"/>
              </a:spcBef>
              <a:spcAft>
                <a:spcPts val="1200"/>
              </a:spcAft>
              <a:buClr>
                <a:srgbClr val="000000"/>
              </a:buClr>
              <a:buSzPct val="100000"/>
              <a:buChar char="●"/>
            </a:pPr>
            <a:r>
              <a:rPr lang="ko" dirty="0">
                <a:solidFill>
                  <a:srgbClr val="000000"/>
                </a:solidFill>
              </a:rPr>
              <a:t>RBV suggests that firms are willing to make investments in firm-specific human capital because the tacit, complex, and causally ambiguous nature of these intangible investments makes imitability difficult (Lippman &amp; Rumelt, 1982; Rumelt, 1984).</a:t>
            </a:r>
            <a:endParaRPr dirty="0">
              <a:solidFill>
                <a:srgbClr val="000000"/>
              </a:solidFill>
            </a:endParaRPr>
          </a:p>
          <a:p>
            <a:pPr marL="457200" lvl="0" indent="-325755" algn="l" rtl="0">
              <a:spcBef>
                <a:spcPts val="1200"/>
              </a:spcBef>
              <a:spcAft>
                <a:spcPts val="1200"/>
              </a:spcAft>
              <a:buClr>
                <a:srgbClr val="000000"/>
              </a:buClr>
              <a:buSzPct val="100000"/>
              <a:buChar char="●"/>
            </a:pPr>
            <a:r>
              <a:rPr lang="ko" b="1" dirty="0">
                <a:solidFill>
                  <a:srgbClr val="000000"/>
                </a:solidFill>
              </a:rPr>
              <a:t>Only firm-specific </a:t>
            </a:r>
            <a:r>
              <a:rPr lang="en-US" altLang="ko" b="1" dirty="0">
                <a:solidFill>
                  <a:srgbClr val="000000"/>
                </a:solidFill>
              </a:rPr>
              <a:t>human capital</a:t>
            </a:r>
            <a:r>
              <a:rPr lang="ko" b="1" dirty="0">
                <a:solidFill>
                  <a:srgbClr val="000000"/>
                </a:solidFill>
              </a:rPr>
              <a:t> qualif</a:t>
            </a:r>
            <a:r>
              <a:rPr lang="en-US" altLang="ko" b="1" dirty="0" err="1">
                <a:solidFill>
                  <a:srgbClr val="000000"/>
                </a:solidFill>
              </a:rPr>
              <a:t>ies</a:t>
            </a:r>
            <a:r>
              <a:rPr lang="ko" b="1" dirty="0">
                <a:solidFill>
                  <a:srgbClr val="000000"/>
                </a:solidFill>
              </a:rPr>
              <a:t> for resources that lead to higher financial performance.</a:t>
            </a:r>
            <a:endParaRPr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a:t>Literature Review</a:t>
            </a:r>
            <a:endParaRPr/>
          </a:p>
        </p:txBody>
      </p:sp>
      <p:sp>
        <p:nvSpPr>
          <p:cNvPr id="82" name="Google Shape;82;p17"/>
          <p:cNvSpPr txBox="1">
            <a:spLocks noGrp="1"/>
          </p:cNvSpPr>
          <p:nvPr>
            <p:ph type="body" idx="1"/>
          </p:nvPr>
        </p:nvSpPr>
        <p:spPr>
          <a:xfrm>
            <a:off x="311700" y="1017725"/>
            <a:ext cx="8520600" cy="4125775"/>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ko" dirty="0">
                <a:solidFill>
                  <a:srgbClr val="000000"/>
                </a:solidFill>
              </a:rPr>
              <a:t>Becker (1964)</a:t>
            </a:r>
            <a:endParaRPr dirty="0">
              <a:solidFill>
                <a:srgbClr val="000000"/>
              </a:solidFill>
            </a:endParaRPr>
          </a:p>
          <a:p>
            <a:pPr marL="457200" lvl="0" indent="-317182" algn="l" rtl="0">
              <a:spcBef>
                <a:spcPts val="600"/>
              </a:spcBef>
              <a:spcAft>
                <a:spcPts val="600"/>
              </a:spcAft>
              <a:buClr>
                <a:srgbClr val="000000"/>
              </a:buClr>
              <a:buSzPct val="100000"/>
              <a:buChar char="●"/>
            </a:pPr>
            <a:r>
              <a:rPr lang="ko" dirty="0">
                <a:solidFill>
                  <a:srgbClr val="000000"/>
                </a:solidFill>
              </a:rPr>
              <a:t>Premise: </a:t>
            </a:r>
            <a:r>
              <a:rPr lang="ko" b="1" dirty="0">
                <a:solidFill>
                  <a:srgbClr val="000000"/>
                </a:solidFill>
              </a:rPr>
              <a:t>competitive labor market,</a:t>
            </a:r>
            <a:r>
              <a:rPr lang="ko" dirty="0">
                <a:solidFill>
                  <a:srgbClr val="000000"/>
                </a:solidFill>
              </a:rPr>
              <a:t> poached worker can immediately and painlessly start working, and yield full value, in a job commensurate with his training. This implies that transactions costs are negligible, potential </a:t>
            </a:r>
            <a:r>
              <a:rPr lang="ko" b="1" dirty="0">
                <a:solidFill>
                  <a:srgbClr val="000000"/>
                </a:solidFill>
              </a:rPr>
              <a:t>recruiting firm has full information </a:t>
            </a:r>
            <a:r>
              <a:rPr lang="ko" dirty="0">
                <a:solidFill>
                  <a:srgbClr val="000000"/>
                </a:solidFill>
              </a:rPr>
              <a:t>regarding training in other firms, and there are </a:t>
            </a:r>
            <a:r>
              <a:rPr lang="ko" b="1" dirty="0">
                <a:solidFill>
                  <a:srgbClr val="000000"/>
                </a:solidFill>
              </a:rPr>
              <a:t>no costs related to such absence of information.</a:t>
            </a:r>
            <a:endParaRPr b="1" dirty="0">
              <a:solidFill>
                <a:srgbClr val="000000"/>
              </a:solidFill>
            </a:endParaRPr>
          </a:p>
          <a:p>
            <a:pPr marL="457200" lvl="0" indent="-317182" algn="l" rtl="0">
              <a:spcBef>
                <a:spcPts val="600"/>
              </a:spcBef>
              <a:spcAft>
                <a:spcPts val="600"/>
              </a:spcAft>
              <a:buClr>
                <a:srgbClr val="000000"/>
              </a:buClr>
              <a:buSzPct val="100000"/>
              <a:buChar char="●"/>
            </a:pPr>
            <a:r>
              <a:rPr lang="ko" b="1" dirty="0">
                <a:solidFill>
                  <a:srgbClr val="000000"/>
                </a:solidFill>
              </a:rPr>
              <a:t>Human capital investments in the training and education of employees can have positive economic value </a:t>
            </a:r>
            <a:r>
              <a:rPr lang="ko" dirty="0">
                <a:solidFill>
                  <a:srgbClr val="000000"/>
                </a:solidFill>
              </a:rPr>
              <a:t>because they develop and nurture the knowledge and skills of these employees, thereby improving their productivity.</a:t>
            </a:r>
            <a:endParaRPr dirty="0">
              <a:solidFill>
                <a:srgbClr val="000000"/>
              </a:solidFill>
            </a:endParaRPr>
          </a:p>
          <a:p>
            <a:pPr marL="457200" lvl="0" indent="-317182" algn="l" rtl="0">
              <a:spcBef>
                <a:spcPts val="600"/>
              </a:spcBef>
              <a:spcAft>
                <a:spcPts val="600"/>
              </a:spcAft>
              <a:buClr>
                <a:srgbClr val="000000"/>
              </a:buClr>
              <a:buSzPct val="100000"/>
              <a:buChar char="●"/>
            </a:pPr>
            <a:r>
              <a:rPr lang="ko" dirty="0">
                <a:solidFill>
                  <a:srgbClr val="000000"/>
                </a:solidFill>
              </a:rPr>
              <a:t>Wage rates, which are determined by marginal productivity in other firms, would rise by the same amount as the marginal product and the firms providing the training cannot capture any of the return. </a:t>
            </a:r>
            <a:endParaRPr dirty="0">
              <a:solidFill>
                <a:srgbClr val="000000"/>
              </a:solidFill>
            </a:endParaRPr>
          </a:p>
          <a:p>
            <a:pPr marL="457200" lvl="0" indent="-317182" algn="l" rtl="0">
              <a:spcBef>
                <a:spcPts val="600"/>
              </a:spcBef>
              <a:spcAft>
                <a:spcPts val="600"/>
              </a:spcAft>
              <a:buClr>
                <a:srgbClr val="000000"/>
              </a:buClr>
              <a:buSzPct val="100000"/>
              <a:buChar char="●"/>
            </a:pPr>
            <a:r>
              <a:rPr lang="ko" dirty="0">
                <a:solidFill>
                  <a:srgbClr val="000000"/>
                </a:solidFill>
              </a:rPr>
              <a:t>Meanwhile,</a:t>
            </a:r>
            <a:r>
              <a:rPr lang="ko" b="1" dirty="0">
                <a:solidFill>
                  <a:srgbClr val="000000"/>
                </a:solidFill>
              </a:rPr>
              <a:t> the competitors can hire out the workers at a higher wage because they don’t bare the cost of training. They can attract a worker with such training by outbidding the firm which trained him</a:t>
            </a:r>
            <a:br>
              <a:rPr lang="en-US" altLang="ko" b="1" dirty="0">
                <a:solidFill>
                  <a:srgbClr val="000000"/>
                </a:solidFill>
              </a:rPr>
            </a:br>
            <a:r>
              <a:rPr lang="ko" b="1" u="sng" dirty="0">
                <a:solidFill>
                  <a:srgbClr val="000000"/>
                </a:solidFill>
              </a:rPr>
              <a:t>→ Firms that provide GT will lose its trained workers!</a:t>
            </a:r>
            <a:endParaRPr b="1" u="sng"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dirty="0"/>
              <a:t>What happens in a not perfectly competitive labor market?</a:t>
            </a:r>
            <a:endParaRPr dirty="0"/>
          </a:p>
          <a:p>
            <a:pPr marL="0" lvl="0" indent="0" algn="l" rtl="0">
              <a:spcBef>
                <a:spcPts val="0"/>
              </a:spcBef>
              <a:spcAft>
                <a:spcPts val="0"/>
              </a:spcAft>
              <a:buNone/>
            </a:pPr>
            <a:endParaRPr dirty="0"/>
          </a:p>
        </p:txBody>
      </p:sp>
      <p:sp>
        <p:nvSpPr>
          <p:cNvPr id="88" name="Google Shape;88;p18"/>
          <p:cNvSpPr txBox="1">
            <a:spLocks noGrp="1"/>
          </p:cNvSpPr>
          <p:nvPr>
            <p:ph type="body" idx="1"/>
          </p:nvPr>
        </p:nvSpPr>
        <p:spPr>
          <a:xfrm>
            <a:off x="311700" y="1895291"/>
            <a:ext cx="4197300" cy="2649600"/>
          </a:xfrm>
          <a:prstGeom prst="rect">
            <a:avLst/>
          </a:prstGeom>
        </p:spPr>
        <p:txBody>
          <a:bodyPr spcFirstLastPara="1" wrap="square" lIns="91425" tIns="91425" rIns="91425" bIns="91425" anchor="t" anchorCtr="0">
            <a:normAutofit/>
          </a:bodyPr>
          <a:lstStyle/>
          <a:p>
            <a:pPr marL="0" lvl="0" indent="0" algn="l" rtl="0">
              <a:lnSpc>
                <a:spcPct val="95000"/>
              </a:lnSpc>
              <a:spcBef>
                <a:spcPts val="0"/>
              </a:spcBef>
              <a:spcAft>
                <a:spcPts val="0"/>
              </a:spcAft>
              <a:buSzPts val="935"/>
              <a:buNone/>
            </a:pPr>
            <a:r>
              <a:rPr lang="ko" sz="1530" dirty="0">
                <a:solidFill>
                  <a:srgbClr val="000000"/>
                </a:solidFill>
              </a:rPr>
              <a:t>Supply side</a:t>
            </a:r>
            <a:endParaRPr sz="1530" dirty="0">
              <a:solidFill>
                <a:srgbClr val="000000"/>
              </a:solidFill>
            </a:endParaRPr>
          </a:p>
          <a:p>
            <a:pPr marL="457200" lvl="0" indent="-325755" algn="l" rtl="0">
              <a:lnSpc>
                <a:spcPct val="95000"/>
              </a:lnSpc>
              <a:spcBef>
                <a:spcPts val="1200"/>
              </a:spcBef>
              <a:spcAft>
                <a:spcPts val="0"/>
              </a:spcAft>
              <a:buClr>
                <a:srgbClr val="000000"/>
              </a:buClr>
              <a:buSzPts val="1530"/>
              <a:buChar char="●"/>
            </a:pPr>
            <a:r>
              <a:rPr lang="ko" sz="1530" b="1" dirty="0">
                <a:solidFill>
                  <a:srgbClr val="000000"/>
                </a:solidFill>
              </a:rPr>
              <a:t>Employee’s willingness to move is weak </a:t>
            </a:r>
            <a:r>
              <a:rPr lang="ko" sz="1530" dirty="0">
                <a:solidFill>
                  <a:srgbClr val="000000"/>
                </a:solidFill>
              </a:rPr>
              <a:t>because they are bounded by market frictions. </a:t>
            </a:r>
            <a:endParaRPr sz="1530" dirty="0">
              <a:solidFill>
                <a:srgbClr val="000000"/>
              </a:solidFill>
            </a:endParaRPr>
          </a:p>
          <a:p>
            <a:pPr marL="457200" lvl="0" indent="-325755" algn="l" rtl="0">
              <a:lnSpc>
                <a:spcPct val="95000"/>
              </a:lnSpc>
              <a:spcBef>
                <a:spcPts val="0"/>
              </a:spcBef>
              <a:spcAft>
                <a:spcPts val="0"/>
              </a:spcAft>
              <a:buClr>
                <a:srgbClr val="000000"/>
              </a:buClr>
              <a:buSzPts val="1530"/>
              <a:buChar char="●"/>
            </a:pPr>
            <a:r>
              <a:rPr lang="ko" sz="1530" dirty="0">
                <a:solidFill>
                  <a:srgbClr val="000000"/>
                </a:solidFill>
              </a:rPr>
              <a:t>Job search is costly and time consuming.</a:t>
            </a:r>
            <a:endParaRPr sz="1530" dirty="0">
              <a:solidFill>
                <a:srgbClr val="000000"/>
              </a:solidFill>
            </a:endParaRPr>
          </a:p>
          <a:p>
            <a:pPr marL="457200" lvl="0" indent="-325755" algn="l" rtl="0">
              <a:lnSpc>
                <a:spcPct val="95000"/>
              </a:lnSpc>
              <a:spcBef>
                <a:spcPts val="0"/>
              </a:spcBef>
              <a:spcAft>
                <a:spcPts val="0"/>
              </a:spcAft>
              <a:buClr>
                <a:srgbClr val="000000"/>
              </a:buClr>
              <a:buSzPts val="1530"/>
              <a:buChar char="●"/>
            </a:pPr>
            <a:r>
              <a:rPr lang="ko" sz="1530" dirty="0">
                <a:solidFill>
                  <a:srgbClr val="000000"/>
                </a:solidFill>
              </a:rPr>
              <a:t>Training is a signal to employees that firms are committed to them.</a:t>
            </a:r>
            <a:endParaRPr sz="1530" dirty="0">
              <a:solidFill>
                <a:srgbClr val="000000"/>
              </a:solidFill>
            </a:endParaRPr>
          </a:p>
          <a:p>
            <a:pPr marL="0" lvl="0" indent="0" algn="l" rtl="0">
              <a:lnSpc>
                <a:spcPct val="95000"/>
              </a:lnSpc>
              <a:spcBef>
                <a:spcPts val="1200"/>
              </a:spcBef>
              <a:spcAft>
                <a:spcPts val="0"/>
              </a:spcAft>
              <a:buSzPts val="935"/>
              <a:buNone/>
            </a:pPr>
            <a:endParaRPr sz="1530" dirty="0">
              <a:solidFill>
                <a:srgbClr val="000000"/>
              </a:solidFill>
            </a:endParaRPr>
          </a:p>
          <a:p>
            <a:pPr marL="0" lvl="0" indent="0" algn="l" rtl="0">
              <a:lnSpc>
                <a:spcPct val="95000"/>
              </a:lnSpc>
              <a:spcBef>
                <a:spcPts val="1200"/>
              </a:spcBef>
              <a:spcAft>
                <a:spcPts val="1200"/>
              </a:spcAft>
              <a:buSzPts val="935"/>
              <a:buNone/>
            </a:pPr>
            <a:endParaRPr sz="1530" dirty="0">
              <a:solidFill>
                <a:srgbClr val="000000"/>
              </a:solidFill>
            </a:endParaRPr>
          </a:p>
        </p:txBody>
      </p:sp>
      <p:sp>
        <p:nvSpPr>
          <p:cNvPr id="89" name="Google Shape;89;p18"/>
          <p:cNvSpPr txBox="1">
            <a:spLocks noGrp="1"/>
          </p:cNvSpPr>
          <p:nvPr>
            <p:ph type="body" idx="1"/>
          </p:nvPr>
        </p:nvSpPr>
        <p:spPr>
          <a:xfrm>
            <a:off x="4635000" y="1895291"/>
            <a:ext cx="4509000" cy="2649600"/>
          </a:xfrm>
          <a:prstGeom prst="rect">
            <a:avLst/>
          </a:prstGeom>
        </p:spPr>
        <p:txBody>
          <a:bodyPr spcFirstLastPara="1" wrap="square" lIns="91425" tIns="91425" rIns="91425" bIns="91425" anchor="t" anchorCtr="0">
            <a:normAutofit/>
          </a:bodyPr>
          <a:lstStyle/>
          <a:p>
            <a:pPr marL="0" lvl="0" indent="0" algn="l" rtl="0">
              <a:lnSpc>
                <a:spcPct val="105000"/>
              </a:lnSpc>
              <a:spcBef>
                <a:spcPts val="0"/>
              </a:spcBef>
              <a:spcAft>
                <a:spcPts val="0"/>
              </a:spcAft>
              <a:buSzPts val="935"/>
              <a:buNone/>
            </a:pPr>
            <a:r>
              <a:rPr lang="ko" sz="1530">
                <a:solidFill>
                  <a:srgbClr val="000000"/>
                </a:solidFill>
              </a:rPr>
              <a:t>Demand side</a:t>
            </a:r>
            <a:endParaRPr sz="1530">
              <a:solidFill>
                <a:srgbClr val="000000"/>
              </a:solidFill>
            </a:endParaRPr>
          </a:p>
          <a:p>
            <a:pPr marL="457200" lvl="0" indent="-325755" algn="l" rtl="0">
              <a:lnSpc>
                <a:spcPct val="105000"/>
              </a:lnSpc>
              <a:spcBef>
                <a:spcPts val="1200"/>
              </a:spcBef>
              <a:spcAft>
                <a:spcPts val="0"/>
              </a:spcAft>
              <a:buClr>
                <a:srgbClr val="000000"/>
              </a:buClr>
              <a:buSzPts val="1530"/>
              <a:buChar char="●"/>
            </a:pPr>
            <a:r>
              <a:rPr lang="ko" sz="1530">
                <a:solidFill>
                  <a:srgbClr val="000000"/>
                </a:solidFill>
              </a:rPr>
              <a:t>It is difficult to measure the value of the training program, </a:t>
            </a:r>
            <a:endParaRPr sz="1530">
              <a:solidFill>
                <a:srgbClr val="000000"/>
              </a:solidFill>
            </a:endParaRPr>
          </a:p>
          <a:p>
            <a:pPr marL="457200" lvl="0" indent="-325755" algn="l" rtl="0">
              <a:lnSpc>
                <a:spcPct val="105000"/>
              </a:lnSpc>
              <a:spcBef>
                <a:spcPts val="0"/>
              </a:spcBef>
              <a:spcAft>
                <a:spcPts val="0"/>
              </a:spcAft>
              <a:buClr>
                <a:srgbClr val="000000"/>
              </a:buClr>
              <a:buSzPts val="1530"/>
              <a:buChar char="●"/>
            </a:pPr>
            <a:r>
              <a:rPr lang="ko" sz="1530">
                <a:solidFill>
                  <a:srgbClr val="000000"/>
                </a:solidFill>
              </a:rPr>
              <a:t>Employee’s productivity may not remain the same in the new firm</a:t>
            </a:r>
            <a:endParaRPr sz="1530">
              <a:solidFill>
                <a:srgbClr val="000000"/>
              </a:solidFill>
            </a:endParaRPr>
          </a:p>
          <a:p>
            <a:pPr marL="457200" lvl="0" indent="-325755" algn="l" rtl="0">
              <a:lnSpc>
                <a:spcPct val="105000"/>
              </a:lnSpc>
              <a:spcBef>
                <a:spcPts val="0"/>
              </a:spcBef>
              <a:spcAft>
                <a:spcPts val="0"/>
              </a:spcAft>
              <a:buClr>
                <a:srgbClr val="000000"/>
              </a:buClr>
              <a:buSzPts val="1530"/>
              <a:buChar char="●"/>
            </a:pPr>
            <a:r>
              <a:rPr lang="ko" sz="1530">
                <a:solidFill>
                  <a:srgbClr val="000000"/>
                </a:solidFill>
              </a:rPr>
              <a:t>Uncertain which part of training is useful for new firm </a:t>
            </a:r>
            <a:endParaRPr sz="1530">
              <a:solidFill>
                <a:srgbClr val="000000"/>
              </a:solidFill>
            </a:endParaRPr>
          </a:p>
          <a:p>
            <a:pPr marL="457200" lvl="0" indent="-325755" algn="l" rtl="0">
              <a:lnSpc>
                <a:spcPct val="105000"/>
              </a:lnSpc>
              <a:spcBef>
                <a:spcPts val="0"/>
              </a:spcBef>
              <a:spcAft>
                <a:spcPts val="0"/>
              </a:spcAft>
              <a:buClr>
                <a:srgbClr val="000000"/>
              </a:buClr>
              <a:buSzPts val="1530"/>
              <a:buChar char="●"/>
            </a:pPr>
            <a:r>
              <a:rPr lang="ko" sz="1530">
                <a:solidFill>
                  <a:srgbClr val="000000"/>
                </a:solidFill>
              </a:rPr>
              <a:t>Instantaneous adjustment suggested by Becker is not certain due to delay in mobility</a:t>
            </a:r>
            <a:endParaRPr sz="1530">
              <a:solidFill>
                <a:srgbClr val="000000"/>
              </a:solidFill>
            </a:endParaRPr>
          </a:p>
        </p:txBody>
      </p:sp>
      <p:sp>
        <p:nvSpPr>
          <p:cNvPr id="90" name="Google Shape;90;p18"/>
          <p:cNvSpPr txBox="1"/>
          <p:nvPr/>
        </p:nvSpPr>
        <p:spPr>
          <a:xfrm>
            <a:off x="311700" y="1304075"/>
            <a:ext cx="85206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ko" dirty="0"/>
              <a:t>Coff et al. Identified</a:t>
            </a:r>
            <a:r>
              <a:rPr lang="ko" b="1" u="sng" dirty="0"/>
              <a:t> </a:t>
            </a:r>
            <a:r>
              <a:rPr lang="ko" b="1" dirty="0"/>
              <a:t>market frictions</a:t>
            </a:r>
            <a:r>
              <a:rPr lang="ko" dirty="0"/>
              <a:t> that may allow for increase in financial performance even when the training is general.</a:t>
            </a:r>
            <a:endParaRPr dirty="0"/>
          </a:p>
        </p:txBody>
      </p:sp>
      <p:sp>
        <p:nvSpPr>
          <p:cNvPr id="91" name="Google Shape;91;p18"/>
          <p:cNvSpPr txBox="1"/>
          <p:nvPr/>
        </p:nvSpPr>
        <p:spPr>
          <a:xfrm>
            <a:off x="623500" y="4355029"/>
            <a:ext cx="85206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ko" sz="1600" b="1" dirty="0"/>
              <a:t>→ Big cost of moving and uncertain benefit of training to the hiring firm calls for significant market frictions</a:t>
            </a:r>
            <a:endParaRPr sz="1600" b="1" dirty="0"/>
          </a:p>
          <a:p>
            <a:pPr marL="0" lvl="0" indent="0" algn="l" rtl="0">
              <a:spcBef>
                <a:spcPts val="0"/>
              </a:spcBef>
              <a:spcAft>
                <a:spcPts val="0"/>
              </a:spcAft>
              <a:buNone/>
            </a:pPr>
            <a:endParaRPr sz="1600" b="1"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265500" y="1375599"/>
            <a:ext cx="4045200" cy="1551900"/>
          </a:xfrm>
        </p:spPr>
        <p:txBody>
          <a:bodyPr spcFirstLastPara="1" wrap="square" lIns="91425" tIns="91425" rIns="91425" bIns="91425" anchor="b" anchorCtr="0">
            <a:normAutofit/>
          </a:bodyPr>
          <a:lstStyle/>
          <a:p>
            <a:pPr marL="0" lvl="0" indent="0" rtl="0">
              <a:spcBef>
                <a:spcPts val="0"/>
              </a:spcBef>
              <a:spcAft>
                <a:spcPts val="0"/>
              </a:spcAft>
              <a:buNone/>
            </a:pPr>
            <a:r>
              <a:rPr lang="ko" sz="3200" dirty="0"/>
              <a:t>Departure from extant literature</a:t>
            </a:r>
            <a:endParaRPr lang="en-US" sz="3200" dirty="0"/>
          </a:p>
        </p:txBody>
      </p:sp>
      <p:sp>
        <p:nvSpPr>
          <p:cNvPr id="97" name="Google Shape;97;p19"/>
          <p:cNvSpPr txBox="1">
            <a:spLocks noGrp="1"/>
          </p:cNvSpPr>
          <p:nvPr>
            <p:ph type="body" idx="2"/>
          </p:nvPr>
        </p:nvSpPr>
        <p:spPr>
          <a:xfrm>
            <a:off x="4939500" y="724200"/>
            <a:ext cx="3837000" cy="3695100"/>
          </a:xfrm>
        </p:spPr>
        <p:txBody>
          <a:bodyPr spcFirstLastPara="1" wrap="square" lIns="91425" tIns="91425" rIns="91425" bIns="91425" anchor="ctr" anchorCtr="0">
            <a:normAutofit/>
          </a:bodyPr>
          <a:lstStyle/>
          <a:p>
            <a:pPr marL="457200" lvl="0" indent="-342900" rtl="0">
              <a:spcBef>
                <a:spcPts val="0"/>
              </a:spcBef>
              <a:spcAft>
                <a:spcPts val="0"/>
              </a:spcAft>
              <a:buClr>
                <a:srgbClr val="000000"/>
              </a:buClr>
              <a:buSzPts val="1800"/>
              <a:buChar char="●"/>
            </a:pPr>
            <a:r>
              <a:rPr lang="en-US" altLang="ko" b="1" dirty="0"/>
              <a:t>Labor market frictions </a:t>
            </a:r>
            <a:r>
              <a:rPr lang="en-US" altLang="ko" dirty="0"/>
              <a:t>can also create competitive advantage through training and other HC investments.</a:t>
            </a:r>
            <a:endParaRPr lang="en-US" dirty="0"/>
          </a:p>
          <a:p>
            <a:pPr marL="457200" lvl="0" indent="-342900" rtl="0">
              <a:spcBef>
                <a:spcPts val="0"/>
              </a:spcBef>
              <a:spcAft>
                <a:spcPts val="0"/>
              </a:spcAft>
              <a:buClr>
                <a:srgbClr val="000000"/>
              </a:buClr>
              <a:buSzPts val="1800"/>
              <a:buChar char="●"/>
            </a:pPr>
            <a:endParaRPr lang="en-US" altLang="ko" dirty="0"/>
          </a:p>
          <a:p>
            <a:pPr marL="457200" lvl="0" indent="-342900" rtl="0">
              <a:spcBef>
                <a:spcPts val="0"/>
              </a:spcBef>
              <a:spcAft>
                <a:spcPts val="0"/>
              </a:spcAft>
              <a:buClr>
                <a:srgbClr val="000000"/>
              </a:buClr>
              <a:buSzPts val="1800"/>
              <a:buChar char="●"/>
            </a:pPr>
            <a:r>
              <a:rPr lang="en-US" altLang="ko" dirty="0"/>
              <a:t>Previous studies looked at non-financial implications of HC investment and training. This paper investigate the </a:t>
            </a:r>
            <a:r>
              <a:rPr lang="en-US" altLang="ko" b="1" dirty="0"/>
              <a:t>financial performance implications.</a:t>
            </a:r>
            <a:endParaRPr lang="en-US" b="1" dirty="0"/>
          </a:p>
          <a:p>
            <a:pPr marL="0" lvl="0" indent="0" rtl="0">
              <a:spcBef>
                <a:spcPts val="1200"/>
              </a:spcBef>
              <a:spcAft>
                <a:spcPts val="1200"/>
              </a:spcAf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0" y="445025"/>
            <a:ext cx="914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ko" sz="2400" dirty="0"/>
              <a:t>Hypothesis for financial implication of HC investment</a:t>
            </a:r>
            <a:endParaRPr sz="2400" dirty="0"/>
          </a:p>
        </p:txBody>
      </p:sp>
      <p:sp>
        <p:nvSpPr>
          <p:cNvPr id="103" name="Google Shape;103;p20"/>
          <p:cNvSpPr txBox="1">
            <a:spLocks noGrp="1"/>
          </p:cNvSpPr>
          <p:nvPr>
            <p:ph type="body" idx="1"/>
          </p:nvPr>
        </p:nvSpPr>
        <p:spPr>
          <a:xfrm>
            <a:off x="1" y="1098686"/>
            <a:ext cx="9143999" cy="4044814"/>
          </a:xfrm>
          <a:prstGeom prst="rect">
            <a:avLst/>
          </a:prstGeom>
        </p:spPr>
        <p:txBody>
          <a:bodyPr spcFirstLastPara="1" wrap="square" lIns="91425" tIns="91425" rIns="91425" bIns="91425" anchor="t" anchorCtr="0">
            <a:normAutofit fontScale="92500"/>
          </a:bodyPr>
          <a:lstStyle/>
          <a:p>
            <a:pPr marL="457200" lvl="0" indent="-334327" algn="l" rtl="0">
              <a:spcBef>
                <a:spcPts val="1200"/>
              </a:spcBef>
              <a:spcAft>
                <a:spcPts val="1200"/>
              </a:spcAft>
              <a:buClr>
                <a:srgbClr val="000000"/>
              </a:buClr>
              <a:buSzPct val="100000"/>
              <a:buChar char="●"/>
            </a:pPr>
            <a:r>
              <a:rPr lang="ko" sz="1400" dirty="0">
                <a:solidFill>
                  <a:srgbClr val="000000"/>
                </a:solidFill>
              </a:rPr>
              <a:t>Due to adjustment costs of employees, the firm that provides general training may be able to retain generally trained employees while paying them less than their full marginal product and keeping the remaining economic returns from training.</a:t>
            </a:r>
            <a:endParaRPr sz="1400" dirty="0">
              <a:solidFill>
                <a:srgbClr val="000000"/>
              </a:solidFill>
            </a:endParaRPr>
          </a:p>
          <a:p>
            <a:pPr marL="457200" lvl="0" indent="-334327" algn="l" rtl="0">
              <a:spcBef>
                <a:spcPts val="1200"/>
              </a:spcBef>
              <a:spcAft>
                <a:spcPts val="1200"/>
              </a:spcAft>
              <a:buClr>
                <a:srgbClr val="000000"/>
              </a:buClr>
              <a:buSzPct val="100000"/>
              <a:buChar char="●"/>
            </a:pPr>
            <a:r>
              <a:rPr lang="ko" sz="1400" dirty="0">
                <a:solidFill>
                  <a:srgbClr val="000000"/>
                </a:solidFill>
              </a:rPr>
              <a:t>As for firm-specific training, the firm will gain some of the economic returns from training via increased productivity. Also, RBV suggests that firm specific, tacit, and ambiguous intangible investments makes it hard to imitate.</a:t>
            </a:r>
            <a:endParaRPr sz="1400" dirty="0">
              <a:solidFill>
                <a:srgbClr val="000000"/>
              </a:solidFill>
            </a:endParaRPr>
          </a:p>
          <a:p>
            <a:pPr marL="457200" lvl="0" indent="-334327" algn="l" rtl="0">
              <a:spcBef>
                <a:spcPts val="1200"/>
              </a:spcBef>
              <a:spcAft>
                <a:spcPts val="1200"/>
              </a:spcAft>
              <a:buClr>
                <a:srgbClr val="000000"/>
              </a:buClr>
              <a:buSzPct val="100000"/>
              <a:buChar char="●"/>
            </a:pPr>
            <a:r>
              <a:rPr lang="ko" sz="1400" dirty="0">
                <a:solidFill>
                  <a:srgbClr val="000000"/>
                </a:solidFill>
              </a:rPr>
              <a:t>Thus, investments in </a:t>
            </a:r>
            <a:r>
              <a:rPr lang="ko" sz="1400" b="1" i="1" dirty="0">
                <a:solidFill>
                  <a:srgbClr val="000000"/>
                </a:solidFill>
              </a:rPr>
              <a:t>both </a:t>
            </a:r>
            <a:r>
              <a:rPr lang="ko" sz="1400" dirty="0">
                <a:solidFill>
                  <a:srgbClr val="000000"/>
                </a:solidFill>
              </a:rPr>
              <a:t>(effective) general training </a:t>
            </a:r>
            <a:r>
              <a:rPr lang="ko" sz="1400" b="1" i="1" dirty="0">
                <a:solidFill>
                  <a:srgbClr val="000000"/>
                </a:solidFill>
              </a:rPr>
              <a:t>and </a:t>
            </a:r>
            <a:r>
              <a:rPr lang="ko" sz="1400" dirty="0">
                <a:solidFill>
                  <a:srgbClr val="000000"/>
                </a:solidFill>
              </a:rPr>
              <a:t>firm-specific training have potential to yield sustainable competitive advantage.</a:t>
            </a:r>
            <a:endParaRPr sz="1400" dirty="0">
              <a:solidFill>
                <a:srgbClr val="000000"/>
              </a:solidFill>
            </a:endParaRPr>
          </a:p>
          <a:p>
            <a:pPr marL="457200" lvl="0" indent="-334327" algn="l" rtl="0">
              <a:spcBef>
                <a:spcPts val="1200"/>
              </a:spcBef>
              <a:spcAft>
                <a:spcPts val="1200"/>
              </a:spcAft>
              <a:buClr>
                <a:srgbClr val="000000"/>
              </a:buClr>
              <a:buSzPct val="100000"/>
              <a:buChar char="●"/>
            </a:pPr>
            <a:r>
              <a:rPr lang="ko" sz="1400" dirty="0">
                <a:solidFill>
                  <a:srgbClr val="000000"/>
                </a:solidFill>
              </a:rPr>
              <a:t>“One measure of that advantage is the positive stock price reaction to new information demonstrating the magnitude and efficacy of those investments”</a:t>
            </a:r>
            <a:endParaRPr sz="1400" dirty="0">
              <a:solidFill>
                <a:srgbClr val="000000"/>
              </a:solidFill>
            </a:endParaRPr>
          </a:p>
          <a:p>
            <a:pPr marL="457200" lvl="0" indent="0" algn="l" rtl="0">
              <a:spcBef>
                <a:spcPts val="1200"/>
              </a:spcBef>
              <a:spcAft>
                <a:spcPts val="1200"/>
              </a:spcAft>
              <a:buNone/>
            </a:pPr>
            <a:r>
              <a:rPr lang="ko" sz="1400" b="1" dirty="0">
                <a:solidFill>
                  <a:srgbClr val="000000"/>
                </a:solidFill>
              </a:rPr>
              <a:t>H1: A signal of firms’ effective investments in human capital leads to a positive stock price reaction.</a:t>
            </a:r>
            <a:endParaRPr sz="1200" b="1"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0" y="445025"/>
            <a:ext cx="91440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ko" dirty="0"/>
              <a:t>Complementari</a:t>
            </a:r>
            <a:r>
              <a:rPr lang="en-US" altLang="ko" dirty="0"/>
              <a:t>ti</a:t>
            </a:r>
            <a:r>
              <a:rPr lang="ko" dirty="0"/>
              <a:t>es</a:t>
            </a:r>
            <a:endParaRPr dirty="0"/>
          </a:p>
        </p:txBody>
      </p:sp>
      <p:sp>
        <p:nvSpPr>
          <p:cNvPr id="109" name="Google Shape;109;p21"/>
          <p:cNvSpPr txBox="1">
            <a:spLocks noGrp="1"/>
          </p:cNvSpPr>
          <p:nvPr>
            <p:ph type="body" idx="1"/>
          </p:nvPr>
        </p:nvSpPr>
        <p:spPr>
          <a:xfrm>
            <a:off x="311700" y="1017725"/>
            <a:ext cx="8520600" cy="4118772"/>
          </a:xfrm>
          <a:prstGeom prst="rect">
            <a:avLst/>
          </a:prstGeom>
        </p:spPr>
        <p:txBody>
          <a:bodyPr spcFirstLastPara="1" wrap="square" lIns="91425" tIns="91425" rIns="91425" bIns="91425" anchor="t" anchorCtr="0">
            <a:normAutofit fontScale="92500" lnSpcReduction="20000"/>
          </a:bodyPr>
          <a:lstStyle/>
          <a:p>
            <a:pPr marL="457200" lvl="0" indent="-342900" algn="l" rtl="0">
              <a:spcBef>
                <a:spcPts val="1200"/>
              </a:spcBef>
              <a:spcAft>
                <a:spcPts val="1200"/>
              </a:spcAft>
              <a:buClr>
                <a:srgbClr val="000000"/>
              </a:buClr>
              <a:buSzPts val="1800"/>
              <a:buChar char="●"/>
            </a:pPr>
            <a:r>
              <a:rPr lang="ko" dirty="0">
                <a:solidFill>
                  <a:srgbClr val="000000"/>
                </a:solidFill>
              </a:rPr>
              <a:t>Complementary activities: doing more of any one activity increases the marginal profitability of each of the other activities.</a:t>
            </a:r>
            <a:endParaRPr dirty="0">
              <a:solidFill>
                <a:srgbClr val="000000"/>
              </a:solidFill>
            </a:endParaRPr>
          </a:p>
          <a:p>
            <a:pPr marL="457200" lvl="0" indent="-342900" algn="l" rtl="0">
              <a:spcBef>
                <a:spcPts val="1200"/>
              </a:spcBef>
              <a:spcAft>
                <a:spcPts val="1200"/>
              </a:spcAft>
              <a:buClr>
                <a:srgbClr val="000000"/>
              </a:buClr>
              <a:buSzPts val="1800"/>
              <a:buChar char="●"/>
            </a:pPr>
            <a:r>
              <a:rPr lang="ko" dirty="0">
                <a:solidFill>
                  <a:srgbClr val="000000"/>
                </a:solidFill>
              </a:rPr>
              <a:t>RBV: higher financial performance can be achieved by investing in complementary resources</a:t>
            </a:r>
            <a:endParaRPr dirty="0">
              <a:solidFill>
                <a:srgbClr val="000000"/>
              </a:solidFill>
            </a:endParaRPr>
          </a:p>
          <a:p>
            <a:pPr marL="457200" lvl="0" indent="-342900" algn="l" rtl="0">
              <a:spcBef>
                <a:spcPts val="1200"/>
              </a:spcBef>
              <a:spcAft>
                <a:spcPts val="1200"/>
              </a:spcAft>
              <a:buClr>
                <a:srgbClr val="000000"/>
              </a:buClr>
              <a:buSzPts val="1800"/>
              <a:buChar char="●"/>
            </a:pPr>
            <a:r>
              <a:rPr lang="ko" dirty="0">
                <a:solidFill>
                  <a:srgbClr val="000000"/>
                </a:solidFill>
              </a:rPr>
              <a:t>Previous studies show that HC and org</a:t>
            </a:r>
            <a:r>
              <a:rPr lang="en-US" altLang="ko" dirty="0" err="1">
                <a:solidFill>
                  <a:srgbClr val="000000"/>
                </a:solidFill>
              </a:rPr>
              <a:t>anizational</a:t>
            </a:r>
            <a:r>
              <a:rPr lang="ko" dirty="0">
                <a:solidFill>
                  <a:srgbClr val="000000"/>
                </a:solidFill>
              </a:rPr>
              <a:t> resources are complementaries.</a:t>
            </a:r>
            <a:endParaRPr dirty="0">
              <a:solidFill>
                <a:srgbClr val="000000"/>
              </a:solidFill>
            </a:endParaRPr>
          </a:p>
          <a:p>
            <a:pPr marL="457200" lvl="0" indent="-342900" algn="l" rtl="0">
              <a:spcBef>
                <a:spcPts val="1200"/>
              </a:spcBef>
              <a:spcAft>
                <a:spcPts val="1200"/>
              </a:spcAft>
              <a:buClr>
                <a:srgbClr val="000000"/>
              </a:buClr>
              <a:buSzPts val="1800"/>
              <a:buChar char="●"/>
            </a:pPr>
            <a:r>
              <a:rPr lang="ko" dirty="0">
                <a:solidFill>
                  <a:srgbClr val="000000"/>
                </a:solidFill>
              </a:rPr>
              <a:t>Amit and Schoemaker (1993): “strategic assets” are firm-specific, intangible, and tacit resources and capabilities that are subject to market frictions that generate organizational rents. Also complementary to other strategic assets of the firm.</a:t>
            </a:r>
            <a:endParaRPr dirty="0">
              <a:solidFill>
                <a:srgbClr val="000000"/>
              </a:solidFill>
            </a:endParaRPr>
          </a:p>
          <a:p>
            <a:pPr marL="457200" lvl="0" indent="0" algn="l" rtl="0">
              <a:spcBef>
                <a:spcPts val="1200"/>
              </a:spcBef>
              <a:spcAft>
                <a:spcPts val="1200"/>
              </a:spcAft>
              <a:buNone/>
            </a:pPr>
            <a:r>
              <a:rPr lang="ko" dirty="0">
                <a:solidFill>
                  <a:srgbClr val="000000"/>
                </a:solidFill>
              </a:rPr>
              <a:t>→ This paper tests this hypothesis to find the complementaries to HC investment</a:t>
            </a:r>
            <a:endParaRPr dirty="0">
              <a:solidFill>
                <a:srgbClr val="000000"/>
              </a:solidFill>
            </a:endParaRPr>
          </a:p>
        </p:txBody>
      </p:sp>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1305</Words>
  <Application>Microsoft Office PowerPoint</Application>
  <PresentationFormat>On-screen Show (16:9)</PresentationFormat>
  <Paragraphs>92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Alfa Slab One</vt:lpstr>
      <vt:lpstr>Proxima Nova</vt:lpstr>
      <vt:lpstr>Arial</vt:lpstr>
      <vt:lpstr>Gameday</vt:lpstr>
      <vt:lpstr> Human capital matters: Market valuation of firm investments in training and the role of complementary assets</vt:lpstr>
      <vt:lpstr>Summary</vt:lpstr>
      <vt:lpstr>Literature Review</vt:lpstr>
      <vt:lpstr>General Training vs Firm-specific Training</vt:lpstr>
      <vt:lpstr>Literature Review</vt:lpstr>
      <vt:lpstr>What happens in a not perfectly competitive labor market? </vt:lpstr>
      <vt:lpstr>Departure from extant literature</vt:lpstr>
      <vt:lpstr>Hypothesis for financial implication of HC investment</vt:lpstr>
      <vt:lpstr>Complementarities</vt:lpstr>
      <vt:lpstr>Hypotheses for complementaries</vt:lpstr>
      <vt:lpstr>Methods</vt:lpstr>
      <vt:lpstr>Results</vt:lpstr>
      <vt:lpstr>Results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capital matters: Market valuation of firm investments in training and the role of complementary assets</dc:title>
  <dc:creator>Mahoney, Joseph T</dc:creator>
  <cp:lastModifiedBy>Mahoney, Joseph T</cp:lastModifiedBy>
  <cp:revision>5</cp:revision>
  <dcterms:modified xsi:type="dcterms:W3CDTF">2023-02-21T06:01:20Z</dcterms:modified>
</cp:coreProperties>
</file>